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9" r:id="rId4"/>
    <p:sldId id="260" r:id="rId5"/>
    <p:sldId id="276" r:id="rId6"/>
    <p:sldId id="262" r:id="rId7"/>
    <p:sldId id="273" r:id="rId8"/>
    <p:sldId id="267" r:id="rId9"/>
    <p:sldId id="272" r:id="rId10"/>
    <p:sldId id="274" r:id="rId11"/>
    <p:sldId id="277" r:id="rId12"/>
    <p:sldId id="275" r:id="rId13"/>
    <p:sldId id="269" r:id="rId14"/>
    <p:sldId id="266" r:id="rId15"/>
    <p:sldId id="271" r:id="rId16"/>
    <p:sldId id="263" r:id="rId17"/>
  </p:sldIdLst>
  <p:sldSz cx="6858000" cy="9906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7B4E5"/>
    <a:srgbClr val="000000"/>
    <a:srgbClr val="CC0000"/>
    <a:srgbClr val="FFE7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75" autoAdjust="0"/>
  </p:normalViewPr>
  <p:slideViewPr>
    <p:cSldViewPr>
      <p:cViewPr>
        <p:scale>
          <a:sx n="62" d="100"/>
          <a:sy n="62" d="100"/>
        </p:scale>
        <p:origin x="-1728" y="216"/>
      </p:cViewPr>
      <p:guideLst>
        <p:guide orient="horz" pos="3120"/>
        <p:guide pos="2160"/>
      </p:guideLst>
    </p:cSldViewPr>
  </p:slideViewPr>
  <p:outlineViewPr>
    <p:cViewPr>
      <p:scale>
        <a:sx n="33" d="100"/>
        <a:sy n="33" d="100"/>
      </p:scale>
      <p:origin x="0" y="348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0" d="100"/>
          <a:sy n="70" d="100"/>
        </p:scale>
        <p:origin x="-324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Espace réservé de l'image des diapositives 7"/>
          <p:cNvSpPr>
            <a:spLocks noGrp="1" noRot="1" noChangeAspect="1"/>
          </p:cNvSpPr>
          <p:nvPr>
            <p:ph type="sldImg" idx="2"/>
          </p:nvPr>
        </p:nvSpPr>
        <p:spPr>
          <a:xfrm>
            <a:off x="-39688" y="0"/>
            <a:ext cx="6873876" cy="9926638"/>
          </a:xfrm>
          <a:prstGeom prst="rect">
            <a:avLst/>
          </a:prstGeom>
          <a:noFill/>
          <a:ln w="12700">
            <a:solidFill>
              <a:prstClr val="black"/>
            </a:solidFill>
          </a:ln>
        </p:spPr>
        <p:txBody>
          <a:bodyPr vert="horz" lIns="91440" tIns="45720" rIns="91440" bIns="45720" rtlCol="0" anchor="ctr"/>
          <a:lstStyle/>
          <a:p>
            <a:endParaRPr lang="fr-FR"/>
          </a:p>
        </p:txBody>
      </p:sp>
    </p:spTree>
    <p:extLst>
      <p:ext uri="{BB962C8B-B14F-4D97-AF65-F5344CB8AC3E}">
        <p14:creationId xmlns:p14="http://schemas.microsoft.com/office/powerpoint/2010/main" val="2945709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688" y="0"/>
            <a:ext cx="6873876" cy="9926638"/>
          </a:xfrm>
        </p:spPr>
      </p:sp>
      <p:sp>
        <p:nvSpPr>
          <p:cNvPr id="3" name="Espace réservé des commentaires 2"/>
          <p:cNvSpPr>
            <a:spLocks noGrp="1"/>
          </p:cNvSpPr>
          <p:nvPr>
            <p:ph type="body" idx="1"/>
          </p:nvPr>
        </p:nvSpPr>
        <p:spPr>
          <a:xfrm>
            <a:off x="679450" y="4714875"/>
            <a:ext cx="5438775" cy="4467225"/>
          </a:xfrm>
          <a:prstGeom prst="rect">
            <a:avLst/>
          </a:prstGeom>
        </p:spPr>
        <p:txBody>
          <a:bodyPr/>
          <a:lstStyle/>
          <a:p>
            <a:endParaRPr lang="fr-FR"/>
          </a:p>
        </p:txBody>
      </p:sp>
    </p:spTree>
    <p:extLst>
      <p:ext uri="{BB962C8B-B14F-4D97-AF65-F5344CB8AC3E}">
        <p14:creationId xmlns:p14="http://schemas.microsoft.com/office/powerpoint/2010/main" val="98763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688" y="0"/>
            <a:ext cx="6873876" cy="9926638"/>
          </a:xfrm>
        </p:spPr>
      </p:sp>
      <p:sp>
        <p:nvSpPr>
          <p:cNvPr id="3" name="Espace réservé des commentaires 2"/>
          <p:cNvSpPr>
            <a:spLocks noGrp="1"/>
          </p:cNvSpPr>
          <p:nvPr>
            <p:ph type="body" idx="1"/>
          </p:nvPr>
        </p:nvSpPr>
        <p:spPr>
          <a:xfrm>
            <a:off x="679450" y="4714875"/>
            <a:ext cx="5438775" cy="4467225"/>
          </a:xfrm>
          <a:prstGeom prst="rect">
            <a:avLst/>
          </a:prstGeom>
        </p:spPr>
        <p:txBody>
          <a:bodyPr/>
          <a:lstStyle/>
          <a:p>
            <a:endParaRPr lang="fr-FR" dirty="0"/>
          </a:p>
        </p:txBody>
      </p:sp>
    </p:spTree>
    <p:extLst>
      <p:ext uri="{BB962C8B-B14F-4D97-AF65-F5344CB8AC3E}">
        <p14:creationId xmlns:p14="http://schemas.microsoft.com/office/powerpoint/2010/main" val="85715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57082" y="4777292"/>
            <a:ext cx="5337885" cy="2123369"/>
          </a:xfrm>
        </p:spPr>
        <p:txBody>
          <a:bodyPr anchor="b"/>
          <a:lstStyle>
            <a:lvl1pPr>
              <a:defRPr sz="4000"/>
            </a:lvl1pPr>
          </a:lstStyle>
          <a:p>
            <a:r>
              <a:rPr lang="fr-FR" smtClean="0"/>
              <a:t>Modifiez le style du titre</a:t>
            </a:r>
            <a:endParaRPr lang="en-US"/>
          </a:p>
        </p:txBody>
      </p:sp>
      <p:sp>
        <p:nvSpPr>
          <p:cNvPr id="3" name="Subtitle 2"/>
          <p:cNvSpPr>
            <a:spLocks noGrp="1"/>
          </p:cNvSpPr>
          <p:nvPr>
            <p:ph type="subTitle" idx="1"/>
          </p:nvPr>
        </p:nvSpPr>
        <p:spPr>
          <a:xfrm>
            <a:off x="757082" y="6900660"/>
            <a:ext cx="5337885" cy="1244273"/>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932FC905-240C-4C0B-9831-D59173A9F3AF}" type="datetimeFigureOut">
              <a:rPr lang="fr-FR" smtClean="0"/>
              <a:t>31/12/2018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42250A-28A0-4F47-87D8-500C54672D27}"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757082" y="2610633"/>
            <a:ext cx="5342310" cy="5852076"/>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32FC905-240C-4C0B-9831-D59173A9F3AF}" type="datetimeFigureOut">
              <a:rPr lang="fr-FR" smtClean="0"/>
              <a:t>31/12/2018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42250A-28A0-4F47-87D8-500C54672D27}"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94671" y="976044"/>
            <a:ext cx="1104722" cy="748991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757082" y="976045"/>
            <a:ext cx="4100668" cy="74899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32FC905-240C-4C0B-9831-D59173A9F3AF}" type="datetimeFigureOut">
              <a:rPr lang="fr-FR" smtClean="0"/>
              <a:t>31/12/2018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42250A-28A0-4F47-87D8-500C54672D27}"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32FC905-240C-4C0B-9831-D59173A9F3AF}" type="datetimeFigureOut">
              <a:rPr lang="fr-FR" smtClean="0"/>
              <a:t>31/12/2018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42250A-28A0-4F47-87D8-500C54672D27}"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57082" y="4779061"/>
            <a:ext cx="5337884" cy="2121600"/>
          </a:xfrm>
        </p:spPr>
        <p:txBody>
          <a:bodyPr anchor="b"/>
          <a:lstStyle>
            <a:lvl1pPr algn="r">
              <a:defRPr sz="3200" b="0" cap="none"/>
            </a:lvl1pPr>
          </a:lstStyle>
          <a:p>
            <a:r>
              <a:rPr lang="fr-FR" smtClean="0"/>
              <a:t>Modifiez le style du titre</a:t>
            </a:r>
            <a:endParaRPr lang="en-US"/>
          </a:p>
        </p:txBody>
      </p:sp>
      <p:sp>
        <p:nvSpPr>
          <p:cNvPr id="3" name="Text Placeholder 2"/>
          <p:cNvSpPr>
            <a:spLocks noGrp="1"/>
          </p:cNvSpPr>
          <p:nvPr>
            <p:ph type="body" idx="1"/>
          </p:nvPr>
        </p:nvSpPr>
        <p:spPr>
          <a:xfrm>
            <a:off x="757082" y="6900661"/>
            <a:ext cx="5337884" cy="12428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32FC905-240C-4C0B-9831-D59173A9F3AF}" type="datetimeFigureOut">
              <a:rPr lang="fr-FR" smtClean="0"/>
              <a:t>31/12/2018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42250A-28A0-4F47-87D8-500C54672D27}"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57082" y="976046"/>
            <a:ext cx="5342310" cy="1335353"/>
          </a:xfrm>
        </p:spPr>
        <p:txBody>
          <a:bodyPr/>
          <a:lstStyle/>
          <a:p>
            <a:r>
              <a:rPr lang="fr-FR" smtClean="0"/>
              <a:t>Modifiez le style du titre</a:t>
            </a:r>
            <a:endParaRPr lang="en-US"/>
          </a:p>
        </p:txBody>
      </p:sp>
      <p:sp>
        <p:nvSpPr>
          <p:cNvPr id="3" name="Content Placeholder 2"/>
          <p:cNvSpPr>
            <a:spLocks noGrp="1"/>
          </p:cNvSpPr>
          <p:nvPr>
            <p:ph sz="half" idx="1"/>
          </p:nvPr>
        </p:nvSpPr>
        <p:spPr>
          <a:xfrm>
            <a:off x="757082" y="2614083"/>
            <a:ext cx="2603458" cy="5851879"/>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3497461" y="2614082"/>
            <a:ext cx="2601932" cy="585188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2FC905-240C-4C0B-9831-D59173A9F3AF}" type="datetimeFigureOut">
              <a:rPr lang="fr-FR" smtClean="0"/>
              <a:t>31/12/2018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42250A-28A0-4F47-87D8-500C54672D27}"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011168" y="2618673"/>
            <a:ext cx="2349371" cy="832378"/>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757082" y="3451052"/>
            <a:ext cx="2603458" cy="501491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3751106" y="2618673"/>
            <a:ext cx="2349810" cy="832378"/>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497461" y="3451052"/>
            <a:ext cx="2603456" cy="501491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932FC905-240C-4C0B-9831-D59173A9F3AF}" type="datetimeFigureOut">
              <a:rPr lang="fr-FR" smtClean="0"/>
              <a:t>31/12/2018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842250A-28A0-4F47-87D8-500C54672D27}"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932FC905-240C-4C0B-9831-D59173A9F3AF}" type="datetimeFigureOut">
              <a:rPr lang="fr-FR" smtClean="0"/>
              <a:t>31/12/2018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842250A-28A0-4F47-87D8-500C54672D27}"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FC905-240C-4C0B-9831-D59173A9F3AF}" type="datetimeFigureOut">
              <a:rPr lang="fr-FR" smtClean="0"/>
              <a:t>31/12/2018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842250A-28A0-4F47-87D8-500C54672D27}"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7081" y="644349"/>
            <a:ext cx="1995488" cy="1712910"/>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2889491" y="644349"/>
            <a:ext cx="3209902" cy="782161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757081" y="2357260"/>
            <a:ext cx="1995488" cy="61086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32FC905-240C-4C0B-9831-D59173A9F3AF}" type="datetimeFigureOut">
              <a:rPr lang="fr-FR" smtClean="0"/>
              <a:t>31/12/2018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42250A-28A0-4F47-87D8-500C54672D27}"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7082" y="2003528"/>
            <a:ext cx="2611040" cy="1608034"/>
          </a:xfrm>
        </p:spPr>
        <p:txBody>
          <a:bodyPr anchor="b">
            <a:normAutofit/>
          </a:bodyPr>
          <a:lstStyle>
            <a:lvl1pPr algn="l">
              <a:defRPr sz="2400" b="0"/>
            </a:lvl1pPr>
          </a:lstStyle>
          <a:p>
            <a:r>
              <a:rPr lang="fr-FR" smtClean="0"/>
              <a:t>Modifiez le style du titre</a:t>
            </a:r>
            <a:endParaRPr lang="en-US"/>
          </a:p>
        </p:txBody>
      </p:sp>
      <p:sp>
        <p:nvSpPr>
          <p:cNvPr id="4" name="Text Placeholder 3"/>
          <p:cNvSpPr>
            <a:spLocks noGrp="1"/>
          </p:cNvSpPr>
          <p:nvPr>
            <p:ph type="body" sz="half" idx="2"/>
          </p:nvPr>
        </p:nvSpPr>
        <p:spPr>
          <a:xfrm>
            <a:off x="757082" y="3611562"/>
            <a:ext cx="2611040" cy="3654733"/>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32FC905-240C-4C0B-9831-D59173A9F3AF}" type="datetimeFigureOut">
              <a:rPr lang="fr-FR" smtClean="0"/>
              <a:t>31/12/2018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42250A-28A0-4F47-87D8-500C54672D27}" type="slidenum">
              <a:rPr lang="fr-FR" smtClean="0"/>
              <a:t>‹N°›</a:t>
            </a:fld>
            <a:endParaRPr lang="fr-FR"/>
          </a:p>
        </p:txBody>
      </p:sp>
      <p:sp>
        <p:nvSpPr>
          <p:cNvPr id="32" name="Oval 31"/>
          <p:cNvSpPr/>
          <p:nvPr/>
        </p:nvSpPr>
        <p:spPr>
          <a:xfrm>
            <a:off x="4109436" y="2075467"/>
            <a:ext cx="814990" cy="156961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237906" y="2039254"/>
            <a:ext cx="622774" cy="1199416"/>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942138" y="2736434"/>
            <a:ext cx="451773" cy="87008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068109" y="2616341"/>
            <a:ext cx="367191" cy="707183"/>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539072" y="3009394"/>
            <a:ext cx="192451" cy="370646"/>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599069" y="1434442"/>
            <a:ext cx="192451" cy="370646"/>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794697" y="2736434"/>
            <a:ext cx="148079" cy="285190"/>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611601" y="1531968"/>
            <a:ext cx="148079" cy="285190"/>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3657600" y="2311400"/>
            <a:ext cx="2571750" cy="4953000"/>
          </a:xfrm>
          <a:prstGeom prst="ellipse">
            <a:avLst/>
          </a:prstGeom>
          <a:ln w="76200">
            <a:solidFill>
              <a:schemeClr val="bg2">
                <a:lumMod val="75000"/>
              </a:schemeClr>
            </a:solidFill>
          </a:ln>
        </p:spPr>
        <p:txBody>
          <a:bodyPr/>
          <a:lstStyle/>
          <a:p>
            <a:r>
              <a:rPr lang="fr-FR" smtClean="0"/>
              <a:t>Cliquez sur l'icône pour ajouter une image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4918624" y="95795"/>
            <a:ext cx="1931633" cy="9817986"/>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757082" y="976046"/>
            <a:ext cx="5343835" cy="1335353"/>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757082" y="2610633"/>
            <a:ext cx="5343834" cy="5852076"/>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4828008" y="8597060"/>
            <a:ext cx="1600200" cy="527403"/>
          </a:xfrm>
          <a:prstGeom prst="rect">
            <a:avLst/>
          </a:prstGeom>
        </p:spPr>
        <p:txBody>
          <a:bodyPr vert="horz" lIns="91440" tIns="45720" rIns="91440" bIns="45720" rtlCol="0" anchor="b"/>
          <a:lstStyle>
            <a:lvl1pPr algn="r">
              <a:defRPr sz="900">
                <a:solidFill>
                  <a:schemeClr val="tx1">
                    <a:tint val="75000"/>
                  </a:schemeClr>
                </a:solidFill>
              </a:defRPr>
            </a:lvl1pPr>
          </a:lstStyle>
          <a:p>
            <a:fld id="{932FC905-240C-4C0B-9831-D59173A9F3AF}" type="datetimeFigureOut">
              <a:rPr lang="fr-FR" smtClean="0"/>
              <a:t>31/12/2018</a:t>
            </a:fld>
            <a:endParaRPr lang="fr-FR"/>
          </a:p>
        </p:txBody>
      </p:sp>
      <p:sp>
        <p:nvSpPr>
          <p:cNvPr id="5" name="Footer Placeholder 4"/>
          <p:cNvSpPr>
            <a:spLocks noGrp="1"/>
          </p:cNvSpPr>
          <p:nvPr>
            <p:ph type="ftr" sz="quarter" idx="3"/>
          </p:nvPr>
        </p:nvSpPr>
        <p:spPr>
          <a:xfrm>
            <a:off x="885709" y="8597060"/>
            <a:ext cx="3942299" cy="527403"/>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29494" y="8597060"/>
            <a:ext cx="456215" cy="527403"/>
          </a:xfrm>
          <a:prstGeom prst="rect">
            <a:avLst/>
          </a:prstGeom>
        </p:spPr>
        <p:txBody>
          <a:bodyPr vert="horz" lIns="91440" tIns="45720" rIns="91440" bIns="45720" rtlCol="0" anchor="b"/>
          <a:lstStyle>
            <a:lvl1pPr algn="l">
              <a:defRPr sz="1800">
                <a:solidFill>
                  <a:schemeClr val="tx1">
                    <a:tint val="75000"/>
                  </a:schemeClr>
                </a:solidFill>
              </a:defRPr>
            </a:lvl1pPr>
          </a:lstStyle>
          <a:p>
            <a:fld id="{9842250A-28A0-4F47-87D8-500C54672D27}"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rochefort-montagne.com/" TargetMode="External"/><Relationship Id="rId4" Type="http://schemas.openxmlformats.org/officeDocument/2006/relationships/hyperlink" Target="mailto:mairie.rochefort@rochefort-montagne.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stourisme@auvergnevolcansancy.com"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ontact@adil63.org" TargetMode="External"/><Relationship Id="rId2" Type="http://schemas.openxmlformats.org/officeDocument/2006/relationships/hyperlink" Target="https://www.service-public.fr/particuliers/vosdroits/N319"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hyperlink" Target="http://www.adil63.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ovoitici-info.f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claudine.coront-ducluzeau@laposte.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0">
              <a:srgbClr val="9ACCFF"/>
            </a:gs>
            <a:gs pos="10000">
              <a:srgbClr val="85C2FF"/>
            </a:gs>
            <a:gs pos="34000">
              <a:schemeClr val="tx2"/>
            </a:gs>
            <a:gs pos="67000">
              <a:srgbClr val="C4D6EB"/>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48684" y="1742644"/>
            <a:ext cx="5760639" cy="1482165"/>
          </a:xfrm>
        </p:spPr>
        <p:txBody>
          <a:bodyPr/>
          <a:lstStyle/>
          <a:p>
            <a:pPr algn="ctr"/>
            <a:r>
              <a:rPr lang="fr-FR" dirty="0" smtClean="0">
                <a:ln w="3175">
                  <a:solidFill>
                    <a:schemeClr val="bg1"/>
                  </a:solidFill>
                </a:ln>
                <a:effectLst>
                  <a:glow rad="127000">
                    <a:schemeClr val="tx1"/>
                  </a:glow>
                  <a:innerShdw blurRad="63500" dist="50800" dir="13500000">
                    <a:prstClr val="black">
                      <a:alpha val="50000"/>
                    </a:prstClr>
                  </a:innerShdw>
                </a:effectLst>
                <a:latin typeface="Cooper Black" panose="0208090404030B020404" pitchFamily="18" charset="0"/>
              </a:rPr>
              <a:t>Rochefort-Montagne</a:t>
            </a:r>
            <a:r>
              <a:rPr lang="fr-FR" dirty="0" smtClean="0">
                <a:ln w="3175">
                  <a:solidFill>
                    <a:schemeClr val="bg1"/>
                  </a:solidFill>
                </a:ln>
                <a:solidFill>
                  <a:srgbClr val="FFE7FF"/>
                </a:solidFill>
                <a:effectLst>
                  <a:glow rad="127000">
                    <a:schemeClr val="tx1"/>
                  </a:glow>
                  <a:innerShdw blurRad="63500" dist="50800" dir="13500000">
                    <a:prstClr val="black">
                      <a:alpha val="50000"/>
                    </a:prstClr>
                  </a:innerShdw>
                </a:effectLst>
                <a:latin typeface="Cooper Black" panose="0208090404030B020404" pitchFamily="18" charset="0"/>
              </a:rPr>
              <a:t/>
            </a:r>
            <a:br>
              <a:rPr lang="fr-FR" dirty="0" smtClean="0">
                <a:ln w="3175">
                  <a:solidFill>
                    <a:schemeClr val="bg1"/>
                  </a:solidFill>
                </a:ln>
                <a:solidFill>
                  <a:srgbClr val="FFE7FF"/>
                </a:solidFill>
                <a:effectLst>
                  <a:glow rad="127000">
                    <a:schemeClr val="tx1"/>
                  </a:glow>
                  <a:innerShdw blurRad="63500" dist="50800" dir="13500000">
                    <a:prstClr val="black">
                      <a:alpha val="50000"/>
                    </a:prstClr>
                  </a:innerShdw>
                </a:effectLst>
                <a:latin typeface="Cooper Black" panose="0208090404030B020404" pitchFamily="18" charset="0"/>
              </a:rPr>
            </a:br>
            <a:r>
              <a:rPr lang="fr-FR" sz="4400" dirty="0" smtClean="0">
                <a:ln w="3175">
                  <a:solidFill>
                    <a:schemeClr val="bg1"/>
                  </a:solidFill>
                </a:ln>
                <a:solidFill>
                  <a:srgbClr val="FFE7FF"/>
                </a:solidFill>
                <a:effectLst>
                  <a:glow rad="127000">
                    <a:schemeClr val="tx1"/>
                  </a:glow>
                  <a:innerShdw blurRad="63500" dist="50800" dir="13500000">
                    <a:prstClr val="black">
                      <a:alpha val="50000"/>
                    </a:prstClr>
                  </a:innerShdw>
                </a:effectLst>
                <a:latin typeface="Bauhaus 93" panose="04030905020B02020C02" pitchFamily="82" charset="0"/>
              </a:rPr>
              <a:t/>
            </a:r>
            <a:br>
              <a:rPr lang="fr-FR" sz="4400" dirty="0" smtClean="0">
                <a:ln w="3175">
                  <a:solidFill>
                    <a:schemeClr val="bg1"/>
                  </a:solidFill>
                </a:ln>
                <a:solidFill>
                  <a:srgbClr val="FFE7FF"/>
                </a:solidFill>
                <a:effectLst>
                  <a:glow rad="127000">
                    <a:schemeClr val="tx1"/>
                  </a:glow>
                  <a:innerShdw blurRad="63500" dist="50800" dir="13500000">
                    <a:prstClr val="black">
                      <a:alpha val="50000"/>
                    </a:prstClr>
                  </a:innerShdw>
                </a:effectLst>
                <a:latin typeface="Bauhaus 93" panose="04030905020B02020C02" pitchFamily="82" charset="0"/>
              </a:rPr>
            </a:br>
            <a:endParaRPr lang="fr-FR" sz="4400" dirty="0">
              <a:ln w="3175">
                <a:solidFill>
                  <a:schemeClr val="bg1"/>
                </a:solidFill>
              </a:ln>
              <a:solidFill>
                <a:srgbClr val="FFE7FF"/>
              </a:solidFill>
              <a:effectLst>
                <a:glow rad="127000">
                  <a:schemeClr val="tx1"/>
                </a:glow>
              </a:effectLst>
              <a:latin typeface="Kunstler Script" panose="030304020206070D0D06" pitchFamily="66" charset="0"/>
            </a:endParaRPr>
          </a:p>
        </p:txBody>
      </p:sp>
      <p:sp>
        <p:nvSpPr>
          <p:cNvPr id="4" name="ZoneTexte 3"/>
          <p:cNvSpPr txBox="1"/>
          <p:nvPr/>
        </p:nvSpPr>
        <p:spPr>
          <a:xfrm>
            <a:off x="1076761" y="1971057"/>
            <a:ext cx="4752528" cy="584775"/>
          </a:xfrm>
          <a:prstGeom prst="rect">
            <a:avLst/>
          </a:prstGeom>
          <a:noFill/>
        </p:spPr>
        <p:txBody>
          <a:bodyPr wrap="square" rtlCol="0">
            <a:spAutoFit/>
          </a:bodyPr>
          <a:lstStyle/>
          <a:p>
            <a:pPr algn="ctr"/>
            <a:r>
              <a:rPr lang="fr-FR" sz="3200" b="1" dirty="0" smtClean="0">
                <a:latin typeface="Brush Script MT" panose="03060802040406070304" pitchFamily="66" charset="0"/>
              </a:rPr>
              <a:t>Point com – Décembre 2018</a:t>
            </a:r>
            <a:endParaRPr lang="fr-FR" sz="3200" b="1" dirty="0">
              <a:latin typeface="Brush Script MT" panose="03060802040406070304" pitchFamily="66" charset="0"/>
            </a:endParaRPr>
          </a:p>
        </p:txBody>
      </p:sp>
      <p:pic>
        <p:nvPicPr>
          <p:cNvPr id="10" name="Image 9"/>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00917" y="257361"/>
            <a:ext cx="716115" cy="879217"/>
          </a:xfrm>
          <a:prstGeom prst="rect">
            <a:avLst/>
          </a:prstGeom>
        </p:spPr>
      </p:pic>
      <p:pic>
        <p:nvPicPr>
          <p:cNvPr id="5" name="Picture 2" descr="C:\Users\Propriétaire\AppData\Local\Microsoft\Windows\Temporary Internet Files\Content.IE5\U7JCL79X\christmas-card-2945633_960_7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027" y="3368824"/>
            <a:ext cx="5274588" cy="35163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ZoneTexte 2"/>
          <p:cNvSpPr txBox="1"/>
          <p:nvPr/>
        </p:nvSpPr>
        <p:spPr>
          <a:xfrm>
            <a:off x="356681" y="7545288"/>
            <a:ext cx="6192687" cy="1107996"/>
          </a:xfrm>
          <a:prstGeom prst="rect">
            <a:avLst/>
          </a:prstGeom>
          <a:noFill/>
        </p:spPr>
        <p:txBody>
          <a:bodyPr wrap="square" rtlCol="0">
            <a:spAutoFit/>
          </a:bodyPr>
          <a:lstStyle/>
          <a:p>
            <a:pPr algn="ctr"/>
            <a:r>
              <a:rPr lang="fr-FR" sz="6600" i="1" dirty="0" smtClean="0">
                <a:solidFill>
                  <a:srgbClr val="FF3300"/>
                </a:solidFill>
                <a:latin typeface="Brush Script MT" panose="03060802040406070304" pitchFamily="66" charset="0"/>
              </a:rPr>
              <a:t>Meilleurs Vœux !!</a:t>
            </a:r>
            <a:endParaRPr lang="fr-FR" sz="6600" i="1" dirty="0">
              <a:solidFill>
                <a:srgbClr val="FF3300"/>
              </a:solidFill>
              <a:latin typeface="Brush Script MT" panose="03060802040406070304" pitchFamily="66" charset="0"/>
            </a:endParaRPr>
          </a:p>
        </p:txBody>
      </p:sp>
      <p:sp>
        <p:nvSpPr>
          <p:cNvPr id="6" name="Rectangle 5"/>
          <p:cNvSpPr/>
          <p:nvPr/>
        </p:nvSpPr>
        <p:spPr>
          <a:xfrm>
            <a:off x="24025" y="9198114"/>
            <a:ext cx="6857999" cy="707886"/>
          </a:xfrm>
          <a:prstGeom prst="rect">
            <a:avLst/>
          </a:prstGeom>
        </p:spPr>
        <p:txBody>
          <a:bodyPr wrap="square">
            <a:spAutoFit/>
          </a:bodyPr>
          <a:lstStyle/>
          <a:p>
            <a:pPr lvl="0" algn="ctr"/>
            <a:r>
              <a:rPr lang="fr-FR" sz="1000" dirty="0">
                <a:solidFill>
                  <a:prstClr val="black"/>
                </a:solidFill>
                <a:latin typeface="Andalus" panose="02020603050405020304" pitchFamily="18" charset="-78"/>
                <a:cs typeface="Andalus" panose="02020603050405020304" pitchFamily="18" charset="-78"/>
              </a:rPr>
              <a:t>Mairie de Rochefort </a:t>
            </a:r>
            <a:r>
              <a:rPr lang="fr-FR" sz="1000" dirty="0" smtClean="0">
                <a:solidFill>
                  <a:prstClr val="black"/>
                </a:solidFill>
                <a:latin typeface="Andalus" panose="02020603050405020304" pitchFamily="18" charset="-78"/>
                <a:cs typeface="Andalus" panose="02020603050405020304" pitchFamily="18" charset="-78"/>
              </a:rPr>
              <a:t>Montagne -7</a:t>
            </a:r>
            <a:r>
              <a:rPr lang="fr-FR" sz="1000" dirty="0">
                <a:solidFill>
                  <a:prstClr val="black"/>
                </a:solidFill>
                <a:latin typeface="Andalus" panose="02020603050405020304" pitchFamily="18" charset="-78"/>
                <a:cs typeface="Andalus" panose="02020603050405020304" pitchFamily="18" charset="-78"/>
              </a:rPr>
              <a:t>, Place de la </a:t>
            </a:r>
            <a:r>
              <a:rPr lang="fr-FR" sz="1000" dirty="0" smtClean="0">
                <a:solidFill>
                  <a:prstClr val="black"/>
                </a:solidFill>
                <a:latin typeface="Andalus" panose="02020603050405020304" pitchFamily="18" charset="-78"/>
                <a:cs typeface="Andalus" panose="02020603050405020304" pitchFamily="18" charset="-78"/>
              </a:rPr>
              <a:t>Fontaine - 63210 </a:t>
            </a:r>
            <a:r>
              <a:rPr lang="fr-FR" sz="1000" dirty="0">
                <a:solidFill>
                  <a:prstClr val="black"/>
                </a:solidFill>
                <a:latin typeface="Andalus" panose="02020603050405020304" pitchFamily="18" charset="-78"/>
                <a:cs typeface="Andalus" panose="02020603050405020304" pitchFamily="18" charset="-78"/>
              </a:rPr>
              <a:t>ROCHEFORT MONTAGNE</a:t>
            </a:r>
          </a:p>
          <a:p>
            <a:pPr algn="ctr"/>
            <a:r>
              <a:rPr lang="fr-FR" sz="1000" dirty="0">
                <a:solidFill>
                  <a:prstClr val="black"/>
                </a:solidFill>
                <a:latin typeface="Andalus" panose="02020603050405020304" pitchFamily="18" charset="-78"/>
                <a:cs typeface="Andalus" panose="02020603050405020304" pitchFamily="18" charset="-78"/>
              </a:rPr>
              <a:t>Tel: 04 73 65 82 </a:t>
            </a:r>
            <a:r>
              <a:rPr lang="fr-FR" sz="1000" dirty="0" smtClean="0">
                <a:solidFill>
                  <a:prstClr val="black"/>
                </a:solidFill>
                <a:latin typeface="Andalus" panose="02020603050405020304" pitchFamily="18" charset="-78"/>
                <a:cs typeface="Andalus" panose="02020603050405020304" pitchFamily="18" charset="-78"/>
              </a:rPr>
              <a:t>51 - Fax</a:t>
            </a:r>
            <a:r>
              <a:rPr lang="fr-FR" sz="1000" dirty="0">
                <a:solidFill>
                  <a:prstClr val="black"/>
                </a:solidFill>
                <a:latin typeface="Andalus" panose="02020603050405020304" pitchFamily="18" charset="-78"/>
                <a:cs typeface="Andalus" panose="02020603050405020304" pitchFamily="18" charset="-78"/>
              </a:rPr>
              <a:t>: 04 73 65 93 </a:t>
            </a:r>
            <a:r>
              <a:rPr lang="fr-FR" sz="1000" dirty="0" smtClean="0">
                <a:solidFill>
                  <a:prstClr val="black"/>
                </a:solidFill>
                <a:latin typeface="Andalus" panose="02020603050405020304" pitchFamily="18" charset="-78"/>
                <a:cs typeface="Andalus" panose="02020603050405020304" pitchFamily="18" charset="-78"/>
              </a:rPr>
              <a:t>69 - </a:t>
            </a:r>
            <a:r>
              <a:rPr lang="fr-FR" sz="1000" dirty="0">
                <a:solidFill>
                  <a:prstClr val="black"/>
                </a:solidFill>
                <a:latin typeface="Andalus" panose="02020603050405020304" pitchFamily="18" charset="-78"/>
                <a:cs typeface="Andalus" panose="02020603050405020304" pitchFamily="18" charset="-78"/>
              </a:rPr>
              <a:t>Facebook: </a:t>
            </a:r>
            <a:r>
              <a:rPr lang="fr-FR" sz="1000" dirty="0" err="1" smtClean="0">
                <a:solidFill>
                  <a:prstClr val="black"/>
                </a:solidFill>
                <a:latin typeface="Andalus" panose="02020603050405020304" pitchFamily="18" charset="-78"/>
                <a:cs typeface="Andalus" panose="02020603050405020304" pitchFamily="18" charset="-78"/>
              </a:rPr>
              <a:t>mairierochefortmontagne</a:t>
            </a:r>
            <a:endParaRPr lang="fr-FR" sz="1000" dirty="0">
              <a:solidFill>
                <a:prstClr val="black"/>
              </a:solidFill>
              <a:latin typeface="Andalus" panose="02020603050405020304" pitchFamily="18" charset="-78"/>
              <a:cs typeface="Andalus" panose="02020603050405020304" pitchFamily="18" charset="-78"/>
            </a:endParaRPr>
          </a:p>
          <a:p>
            <a:pPr lvl="0" algn="ctr"/>
            <a:r>
              <a:rPr lang="fr-FR" sz="1000" dirty="0">
                <a:solidFill>
                  <a:prstClr val="black"/>
                </a:solidFill>
                <a:latin typeface="Andalus" panose="02020603050405020304" pitchFamily="18" charset="-78"/>
                <a:cs typeface="Andalus" panose="02020603050405020304" pitchFamily="18" charset="-78"/>
              </a:rPr>
              <a:t>Mail : </a:t>
            </a:r>
            <a:r>
              <a:rPr lang="fr-FR" sz="1000" dirty="0">
                <a:solidFill>
                  <a:prstClr val="black"/>
                </a:solidFill>
                <a:latin typeface="Andalus" panose="02020603050405020304" pitchFamily="18" charset="-78"/>
                <a:cs typeface="Andalus" panose="02020603050405020304" pitchFamily="18" charset="-78"/>
                <a:hlinkClick r:id="rId4"/>
              </a:rPr>
              <a:t>mairie.rochefort@rochefort-montagne.com</a:t>
            </a:r>
            <a:endParaRPr lang="fr-FR" sz="1000" dirty="0">
              <a:solidFill>
                <a:prstClr val="black"/>
              </a:solidFill>
              <a:latin typeface="Andalus" panose="02020603050405020304" pitchFamily="18" charset="-78"/>
              <a:cs typeface="Andalus" panose="02020603050405020304" pitchFamily="18" charset="-78"/>
            </a:endParaRPr>
          </a:p>
          <a:p>
            <a:pPr lvl="0" algn="ctr"/>
            <a:r>
              <a:rPr lang="fr-FR" sz="1000" dirty="0">
                <a:solidFill>
                  <a:prstClr val="black"/>
                </a:solidFill>
                <a:latin typeface="Andalus" panose="02020603050405020304" pitchFamily="18" charset="-78"/>
                <a:cs typeface="Andalus" panose="02020603050405020304" pitchFamily="18" charset="-78"/>
              </a:rPr>
              <a:t>Web: </a:t>
            </a:r>
            <a:r>
              <a:rPr lang="fr-FR" sz="1000" dirty="0" smtClean="0">
                <a:solidFill>
                  <a:prstClr val="black"/>
                </a:solidFill>
                <a:latin typeface="Andalus" panose="02020603050405020304" pitchFamily="18" charset="-78"/>
                <a:cs typeface="Andalus" panose="02020603050405020304" pitchFamily="18" charset="-78"/>
                <a:hlinkClick r:id="rId5"/>
              </a:rPr>
              <a:t>www.rochefort-montagne.com</a:t>
            </a:r>
            <a:endParaRPr lang="fr-FR" sz="1000" dirty="0">
              <a:solidFill>
                <a:prstClr val="black"/>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94089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319456" y="492868"/>
            <a:ext cx="5343835" cy="1335351"/>
          </a:xfrm>
        </p:spPr>
        <p:txBody>
          <a:bodyPr/>
          <a:lstStyle/>
          <a:p>
            <a:pPr algn="ctr"/>
            <a:r>
              <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rPr>
              <a:t>La bibliothèque municipale devient </a:t>
            </a:r>
            <a:br>
              <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rPr>
            </a:br>
            <a:r>
              <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rPr>
              <a:t>médiathèque intercommunale</a:t>
            </a:r>
            <a:r>
              <a:rPr lang="fr-FR" b="1" dirty="0">
                <a:solidFill>
                  <a:schemeClr val="bg1"/>
                </a:solidFill>
                <a:effectLst>
                  <a:outerShdw blurRad="50800" dist="38100" dir="2700000" algn="tl" rotWithShape="0">
                    <a:srgbClr val="C00000">
                      <a:alpha val="40000"/>
                    </a:srgbClr>
                  </a:outerShdw>
                </a:effectLst>
                <a:latin typeface="Freestyle Script" panose="030804020302050B0404" pitchFamily="66" charset="0"/>
              </a:rPr>
              <a:t/>
            </a:r>
            <a:br>
              <a:rPr lang="fr-FR" b="1" dirty="0">
                <a:solidFill>
                  <a:schemeClr val="bg1"/>
                </a:solidFill>
                <a:effectLst>
                  <a:outerShdw blurRad="50800" dist="38100" dir="2700000" algn="tl" rotWithShape="0">
                    <a:srgbClr val="C00000">
                      <a:alpha val="40000"/>
                    </a:srgbClr>
                  </a:outerShdw>
                </a:effectLst>
                <a:latin typeface="Freestyle Script" panose="030804020302050B0404" pitchFamily="66" charset="0"/>
              </a:rPr>
            </a:br>
            <a:endParaRPr lang="fr-FR" dirty="0"/>
          </a:p>
        </p:txBody>
      </p:sp>
      <p:sp>
        <p:nvSpPr>
          <p:cNvPr id="4" name="Espace réservé du contenu 3"/>
          <p:cNvSpPr>
            <a:spLocks noGrp="1"/>
          </p:cNvSpPr>
          <p:nvPr>
            <p:ph idx="1"/>
          </p:nvPr>
        </p:nvSpPr>
        <p:spPr>
          <a:xfrm>
            <a:off x="620689" y="1722419"/>
            <a:ext cx="5760639" cy="7080280"/>
          </a:xfrm>
        </p:spPr>
        <p:txBody>
          <a:bodyPr>
            <a:noAutofit/>
          </a:bodyPr>
          <a:lstStyle/>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L</a:t>
            </a:r>
            <a:r>
              <a:rPr lang="fr-FR" sz="1300" dirty="0" smtClean="0">
                <a:solidFill>
                  <a:schemeClr val="bg1"/>
                </a:solidFill>
                <a:latin typeface="Andalus" panose="02020603050405020304" pitchFamily="18" charset="-78"/>
                <a:cs typeface="Andalus" panose="02020603050405020304" pitchFamily="18" charset="-78"/>
              </a:rPr>
              <a:t>e </a:t>
            </a:r>
            <a:r>
              <a:rPr lang="fr-FR" sz="1300" dirty="0">
                <a:solidFill>
                  <a:schemeClr val="bg1"/>
                </a:solidFill>
                <a:latin typeface="Andalus" panose="02020603050405020304" pitchFamily="18" charset="-78"/>
                <a:cs typeface="Andalus" panose="02020603050405020304" pitchFamily="18" charset="-78"/>
              </a:rPr>
              <a:t>réseau intercommunal des bibliothèques est actuellement en train de s’harmoniser et de s’organiser à l’échelle de la Communauté de Communes Dômes Sancy </a:t>
            </a:r>
            <a:r>
              <a:rPr lang="fr-FR" sz="1300" dirty="0" err="1" smtClean="0">
                <a:solidFill>
                  <a:schemeClr val="bg1"/>
                </a:solidFill>
                <a:latin typeface="Andalus" panose="02020603050405020304" pitchFamily="18" charset="-78"/>
                <a:cs typeface="Andalus" panose="02020603050405020304" pitchFamily="18" charset="-78"/>
              </a:rPr>
              <a:t>Artense</a:t>
            </a:r>
            <a:r>
              <a:rPr lang="fr-FR" sz="1300" dirty="0" smtClean="0">
                <a:solidFill>
                  <a:schemeClr val="bg1"/>
                </a:solidFill>
                <a:latin typeface="Andalus" panose="02020603050405020304" pitchFamily="18" charset="-78"/>
                <a:cs typeface="Andalus" panose="02020603050405020304" pitchFamily="18" charset="-78"/>
              </a:rPr>
              <a:t>. Il compte </a:t>
            </a:r>
            <a:r>
              <a:rPr lang="fr-FR" sz="1300" dirty="0">
                <a:solidFill>
                  <a:schemeClr val="bg1"/>
                </a:solidFill>
                <a:latin typeface="Andalus" panose="02020603050405020304" pitchFamily="18" charset="-78"/>
                <a:cs typeface="Andalus" panose="02020603050405020304" pitchFamily="18" charset="-78"/>
              </a:rPr>
              <a:t>désormais 2 médiathèques </a:t>
            </a:r>
            <a:r>
              <a:rPr lang="fr-FR" sz="1300" dirty="0" smtClean="0">
                <a:solidFill>
                  <a:schemeClr val="bg1"/>
                </a:solidFill>
                <a:latin typeface="Andalus" panose="02020603050405020304" pitchFamily="18" charset="-78"/>
                <a:cs typeface="Andalus" panose="02020603050405020304" pitchFamily="18" charset="-78"/>
              </a:rPr>
              <a:t>intercommunales, </a:t>
            </a:r>
            <a:r>
              <a:rPr lang="fr-FR" sz="1300" dirty="0">
                <a:solidFill>
                  <a:schemeClr val="bg1"/>
                </a:solidFill>
                <a:latin typeface="Andalus" panose="02020603050405020304" pitchFamily="18" charset="-78"/>
                <a:cs typeface="Andalus" panose="02020603050405020304" pitchFamily="18" charset="-78"/>
              </a:rPr>
              <a:t>têtes de </a:t>
            </a:r>
            <a:r>
              <a:rPr lang="fr-FR" sz="1300" dirty="0" smtClean="0">
                <a:solidFill>
                  <a:schemeClr val="bg1"/>
                </a:solidFill>
                <a:latin typeface="Andalus" panose="02020603050405020304" pitchFamily="18" charset="-78"/>
                <a:cs typeface="Andalus" panose="02020603050405020304" pitchFamily="18" charset="-78"/>
              </a:rPr>
              <a:t>réseau, </a:t>
            </a:r>
            <a:r>
              <a:rPr lang="fr-FR" sz="1300" dirty="0">
                <a:solidFill>
                  <a:schemeClr val="bg1"/>
                </a:solidFill>
                <a:latin typeface="Andalus" panose="02020603050405020304" pitchFamily="18" charset="-78"/>
                <a:cs typeface="Andalus" panose="02020603050405020304" pitchFamily="18" charset="-78"/>
              </a:rPr>
              <a:t>à Tauves et à Rochefort-Montagne ainsi que 17 bibliothèques communales réparties sur l’ensemble du territoire. </a:t>
            </a:r>
            <a:endParaRPr lang="fr-FR" sz="1300" dirty="0" smtClean="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Le réseau des bibliothèques </a:t>
            </a:r>
            <a:r>
              <a:rPr lang="fr-FR" sz="1300" dirty="0" smtClean="0">
                <a:solidFill>
                  <a:schemeClr val="bg1"/>
                </a:solidFill>
                <a:latin typeface="Andalus" panose="02020603050405020304" pitchFamily="18" charset="-78"/>
                <a:cs typeface="Andalus" panose="02020603050405020304" pitchFamily="18" charset="-78"/>
              </a:rPr>
              <a:t>propose </a:t>
            </a:r>
            <a:r>
              <a:rPr lang="fr-FR" sz="1300" dirty="0">
                <a:solidFill>
                  <a:schemeClr val="bg1"/>
                </a:solidFill>
                <a:latin typeface="Andalus" panose="02020603050405020304" pitchFamily="18" charset="-78"/>
                <a:cs typeface="Andalus" panose="02020603050405020304" pitchFamily="18" charset="-78"/>
              </a:rPr>
              <a:t>à l’ensemble de la population un service </a:t>
            </a:r>
            <a:r>
              <a:rPr lang="fr-FR" sz="1300" dirty="0" smtClean="0">
                <a:solidFill>
                  <a:schemeClr val="bg1"/>
                </a:solidFill>
                <a:latin typeface="Andalus" panose="02020603050405020304" pitchFamily="18" charset="-78"/>
                <a:cs typeface="Andalus" panose="02020603050405020304" pitchFamily="18" charset="-78"/>
              </a:rPr>
              <a:t>diversifié: </a:t>
            </a:r>
            <a:r>
              <a:rPr lang="fr-FR" sz="1300" dirty="0">
                <a:solidFill>
                  <a:schemeClr val="bg1"/>
                </a:solidFill>
                <a:latin typeface="Andalus" panose="02020603050405020304" pitchFamily="18" charset="-78"/>
                <a:cs typeface="Andalus" panose="02020603050405020304" pitchFamily="18" charset="-78"/>
              </a:rPr>
              <a:t>consultation et prêt de documents (livres, cd, dvd…), accès </a:t>
            </a:r>
            <a:r>
              <a:rPr lang="fr-FR" sz="1300" dirty="0" smtClean="0">
                <a:solidFill>
                  <a:schemeClr val="bg1"/>
                </a:solidFill>
                <a:latin typeface="Andalus" panose="02020603050405020304" pitchFamily="18" charset="-78"/>
                <a:cs typeface="Andalus" panose="02020603050405020304" pitchFamily="18" charset="-78"/>
              </a:rPr>
              <a:t>informatique, </a:t>
            </a:r>
            <a:r>
              <a:rPr lang="fr-FR" sz="1300" dirty="0">
                <a:solidFill>
                  <a:schemeClr val="bg1"/>
                </a:solidFill>
                <a:latin typeface="Andalus" panose="02020603050405020304" pitchFamily="18" charset="-78"/>
                <a:cs typeface="Andalus" panose="02020603050405020304" pitchFamily="18" charset="-78"/>
              </a:rPr>
              <a:t>conseils, animations, lectures, expositions, spectacles...</a:t>
            </a:r>
          </a:p>
          <a:p>
            <a:pPr marL="0" indent="0" algn="just">
              <a:spcBef>
                <a:spcPts val="0"/>
              </a:spcBef>
              <a:spcAft>
                <a:spcPts val="0"/>
              </a:spcAft>
              <a:buNone/>
            </a:pPr>
            <a:endParaRPr lang="fr-FR" sz="1300" dirty="0" smtClean="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Le </a:t>
            </a:r>
            <a:r>
              <a:rPr lang="fr-FR" sz="1300" dirty="0">
                <a:solidFill>
                  <a:schemeClr val="bg1"/>
                </a:solidFill>
                <a:latin typeface="Andalus" panose="02020603050405020304" pitchFamily="18" charset="-78"/>
                <a:cs typeface="Andalus" panose="02020603050405020304" pitchFamily="18" charset="-78"/>
              </a:rPr>
              <a:t>jeu fait également partie intégrante du réseau des bibliothèques avec ses 2 </a:t>
            </a:r>
            <a:r>
              <a:rPr lang="fr-FR" sz="1300" dirty="0" smtClean="0">
                <a:solidFill>
                  <a:schemeClr val="bg1"/>
                </a:solidFill>
                <a:latin typeface="Andalus" panose="02020603050405020304" pitchFamily="18" charset="-78"/>
                <a:cs typeface="Andalus" panose="02020603050405020304" pitchFamily="18" charset="-78"/>
              </a:rPr>
              <a:t>ludothèques: </a:t>
            </a:r>
            <a:r>
              <a:rPr lang="fr-FR" sz="1300" dirty="0">
                <a:solidFill>
                  <a:schemeClr val="bg1"/>
                </a:solidFill>
                <a:latin typeface="Andalus" panose="02020603050405020304" pitchFamily="18" charset="-78"/>
                <a:cs typeface="Andalus" panose="02020603050405020304" pitchFamily="18" charset="-78"/>
              </a:rPr>
              <a:t>une première ludothèque à Bagnols et une seconde qui vient de se développer récemment à </a:t>
            </a:r>
            <a:r>
              <a:rPr lang="fr-FR" sz="1300" dirty="0" err="1">
                <a:solidFill>
                  <a:schemeClr val="bg1"/>
                </a:solidFill>
                <a:latin typeface="Andalus" panose="02020603050405020304" pitchFamily="18" charset="-78"/>
                <a:cs typeface="Andalus" panose="02020603050405020304" pitchFamily="18" charset="-78"/>
              </a:rPr>
              <a:t>Mazayes</a:t>
            </a:r>
            <a:r>
              <a:rPr lang="fr-FR" sz="1300" dirty="0">
                <a:solidFill>
                  <a:schemeClr val="bg1"/>
                </a:solidFill>
                <a:latin typeface="Andalus" panose="02020603050405020304" pitchFamily="18" charset="-78"/>
                <a:cs typeface="Andalus" panose="02020603050405020304" pitchFamily="18" charset="-78"/>
              </a:rPr>
              <a:t>. </a:t>
            </a:r>
            <a:r>
              <a:rPr lang="fr-FR" sz="1300" dirty="0" smtClean="0">
                <a:solidFill>
                  <a:schemeClr val="bg1"/>
                </a:solidFill>
                <a:latin typeface="Andalus" panose="02020603050405020304" pitchFamily="18" charset="-78"/>
                <a:cs typeface="Andalus" panose="02020603050405020304" pitchFamily="18" charset="-78"/>
              </a:rPr>
              <a:t>Celles-ci disposent </a:t>
            </a:r>
            <a:r>
              <a:rPr lang="fr-FR" sz="1300" dirty="0">
                <a:solidFill>
                  <a:schemeClr val="bg1"/>
                </a:solidFill>
                <a:latin typeface="Andalus" panose="02020603050405020304" pitchFamily="18" charset="-78"/>
                <a:cs typeface="Andalus" panose="02020603050405020304" pitchFamily="18" charset="-78"/>
              </a:rPr>
              <a:t>de nombreux jeux pour petits et grands et offrent la possibilité à tous de venir passer un bon moment entre amis ou en famille pour venir jouer et se divertir. La ludothèque de Bagnols propose également des prêts de jeux à domicile.</a:t>
            </a:r>
          </a:p>
          <a:p>
            <a:pPr algn="just">
              <a:spcBef>
                <a:spcPts val="0"/>
              </a:spcBef>
              <a:spcAft>
                <a:spcPts val="0"/>
              </a:spcAft>
            </a:pP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b="1" u="sng" dirty="0">
                <a:solidFill>
                  <a:srgbClr val="67B4E5"/>
                </a:solidFill>
                <a:latin typeface="Andalus" panose="02020603050405020304" pitchFamily="18" charset="-78"/>
                <a:cs typeface="Andalus" panose="02020603050405020304" pitchFamily="18" charset="-78"/>
              </a:rPr>
              <a:t>Horaires des médiathèques et ludothèques intercommunales </a:t>
            </a:r>
            <a:r>
              <a:rPr lang="fr-FR" sz="1300" dirty="0">
                <a:solidFill>
                  <a:srgbClr val="67B4E5"/>
                </a:solidFill>
                <a:latin typeface="Andalus" panose="02020603050405020304" pitchFamily="18" charset="-78"/>
                <a:cs typeface="Andalus" panose="02020603050405020304" pitchFamily="18" charset="-78"/>
              </a:rPr>
              <a:t>: </a:t>
            </a:r>
            <a:endParaRPr lang="fr-FR" sz="1300" dirty="0" smtClean="0">
              <a:solidFill>
                <a:srgbClr val="67B4E5"/>
              </a:solidFill>
              <a:latin typeface="Andalus" panose="02020603050405020304" pitchFamily="18" charset="-78"/>
              <a:cs typeface="Andalus" panose="02020603050405020304" pitchFamily="18" charset="-78"/>
            </a:endParaRPr>
          </a:p>
          <a:p>
            <a:pPr marL="0" indent="0" algn="just">
              <a:spcBef>
                <a:spcPts val="0"/>
              </a:spcBef>
              <a:spcAft>
                <a:spcPts val="0"/>
              </a:spcAft>
              <a:buNone/>
            </a:pP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Médiathèque </a:t>
            </a:r>
            <a:r>
              <a:rPr lang="fr-FR" sz="1300" dirty="0">
                <a:solidFill>
                  <a:schemeClr val="bg1"/>
                </a:solidFill>
                <a:latin typeface="Andalus" panose="02020603050405020304" pitchFamily="18" charset="-78"/>
                <a:cs typeface="Andalus" panose="02020603050405020304" pitchFamily="18" charset="-78"/>
              </a:rPr>
              <a:t>à Tauves : les mardis de 9h à 12h ; les mercredis de 14h à </a:t>
            </a:r>
            <a:r>
              <a:rPr lang="fr-FR" sz="1300" dirty="0" smtClean="0">
                <a:solidFill>
                  <a:schemeClr val="bg1"/>
                </a:solidFill>
                <a:latin typeface="Andalus" panose="02020603050405020304" pitchFamily="18" charset="-78"/>
                <a:cs typeface="Andalus" panose="02020603050405020304" pitchFamily="18" charset="-78"/>
              </a:rPr>
              <a:t>17h; </a:t>
            </a:r>
            <a:r>
              <a:rPr lang="fr-FR" sz="1300" dirty="0">
                <a:solidFill>
                  <a:schemeClr val="bg1"/>
                </a:solidFill>
                <a:latin typeface="Andalus" panose="02020603050405020304" pitchFamily="18" charset="-78"/>
                <a:cs typeface="Andalus" panose="02020603050405020304" pitchFamily="18" charset="-78"/>
              </a:rPr>
              <a:t>les jeudis de 9h à 12h30 et de 16h à 18h30 ; les samedis de 10h à </a:t>
            </a:r>
            <a:r>
              <a:rPr lang="fr-FR" sz="1300" dirty="0" smtClean="0">
                <a:solidFill>
                  <a:schemeClr val="bg1"/>
                </a:solidFill>
                <a:latin typeface="Andalus" panose="02020603050405020304" pitchFamily="18" charset="-78"/>
                <a:cs typeface="Andalus" panose="02020603050405020304" pitchFamily="18" charset="-78"/>
              </a:rPr>
              <a:t>12h</a:t>
            </a:r>
          </a:p>
          <a:p>
            <a:pPr algn="just">
              <a:spcBef>
                <a:spcPts val="0"/>
              </a:spcBef>
              <a:spcAft>
                <a:spcPts val="0"/>
              </a:spcAft>
              <a:buFontTx/>
              <a:buChar char="-"/>
            </a:pP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b="1" dirty="0" smtClean="0">
                <a:solidFill>
                  <a:schemeClr val="bg1"/>
                </a:solidFill>
                <a:latin typeface="Andalus" panose="02020603050405020304" pitchFamily="18" charset="-78"/>
                <a:cs typeface="Andalus" panose="02020603050405020304" pitchFamily="18" charset="-78"/>
              </a:rPr>
              <a:t>Médiathèque </a:t>
            </a:r>
            <a:r>
              <a:rPr lang="fr-FR" sz="1300" b="1" dirty="0">
                <a:solidFill>
                  <a:schemeClr val="bg1"/>
                </a:solidFill>
                <a:latin typeface="Andalus" panose="02020603050405020304" pitchFamily="18" charset="-78"/>
                <a:cs typeface="Andalus" panose="02020603050405020304" pitchFamily="18" charset="-78"/>
              </a:rPr>
              <a:t>à Rochefort-Montagne </a:t>
            </a:r>
            <a:r>
              <a:rPr lang="fr-FR" sz="1300" dirty="0">
                <a:solidFill>
                  <a:schemeClr val="bg1"/>
                </a:solidFill>
                <a:latin typeface="Andalus" panose="02020603050405020304" pitchFamily="18" charset="-78"/>
                <a:cs typeface="Andalus" panose="02020603050405020304" pitchFamily="18" charset="-78"/>
              </a:rPr>
              <a:t>: du lundi au vendredi de 16h30 à 18h30 et le premier samedi de chaque mois de 9h30 à </a:t>
            </a:r>
            <a:r>
              <a:rPr lang="fr-FR" sz="1300" dirty="0" smtClean="0">
                <a:solidFill>
                  <a:schemeClr val="bg1"/>
                </a:solidFill>
                <a:latin typeface="Andalus" panose="02020603050405020304" pitchFamily="18" charset="-78"/>
                <a:cs typeface="Andalus" panose="02020603050405020304" pitchFamily="18" charset="-78"/>
              </a:rPr>
              <a:t>12h</a:t>
            </a:r>
          </a:p>
          <a:p>
            <a:pPr algn="just">
              <a:spcBef>
                <a:spcPts val="0"/>
              </a:spcBef>
              <a:spcAft>
                <a:spcPts val="0"/>
              </a:spcAft>
              <a:buFontTx/>
              <a:buChar char="-"/>
            </a:pP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Ludothèque </a:t>
            </a:r>
            <a:r>
              <a:rPr lang="fr-FR" sz="1300" dirty="0">
                <a:solidFill>
                  <a:schemeClr val="bg1"/>
                </a:solidFill>
                <a:latin typeface="Andalus" panose="02020603050405020304" pitchFamily="18" charset="-78"/>
                <a:cs typeface="Andalus" panose="02020603050405020304" pitchFamily="18" charset="-78"/>
              </a:rPr>
              <a:t>à Bagnols : les mardis et vendredis de 10h à 12h et les mercredis et samedis de 14h à </a:t>
            </a:r>
            <a:r>
              <a:rPr lang="fr-FR" sz="1300" dirty="0" smtClean="0">
                <a:solidFill>
                  <a:schemeClr val="bg1"/>
                </a:solidFill>
                <a:latin typeface="Andalus" panose="02020603050405020304" pitchFamily="18" charset="-78"/>
                <a:cs typeface="Andalus" panose="02020603050405020304" pitchFamily="18" charset="-78"/>
              </a:rPr>
              <a:t>18h</a:t>
            </a:r>
          </a:p>
          <a:p>
            <a:pPr algn="just">
              <a:spcBef>
                <a:spcPts val="0"/>
              </a:spcBef>
              <a:spcAft>
                <a:spcPts val="0"/>
              </a:spcAft>
              <a:buFontTx/>
              <a:buChar char="-"/>
            </a:pP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Ludothèque </a:t>
            </a:r>
            <a:r>
              <a:rPr lang="fr-FR" sz="1300" dirty="0">
                <a:solidFill>
                  <a:schemeClr val="bg1"/>
                </a:solidFill>
                <a:latin typeface="Andalus" panose="02020603050405020304" pitchFamily="18" charset="-78"/>
                <a:cs typeface="Andalus" panose="02020603050405020304" pitchFamily="18" charset="-78"/>
              </a:rPr>
              <a:t>à </a:t>
            </a:r>
            <a:r>
              <a:rPr lang="fr-FR" sz="1300" dirty="0" err="1">
                <a:solidFill>
                  <a:schemeClr val="bg1"/>
                </a:solidFill>
                <a:latin typeface="Andalus" panose="02020603050405020304" pitchFamily="18" charset="-78"/>
                <a:cs typeface="Andalus" panose="02020603050405020304" pitchFamily="18" charset="-78"/>
              </a:rPr>
              <a:t>Mazayes</a:t>
            </a:r>
            <a:r>
              <a:rPr lang="fr-FR" sz="1300" dirty="0">
                <a:solidFill>
                  <a:schemeClr val="bg1"/>
                </a:solidFill>
                <a:latin typeface="Andalus" panose="02020603050405020304" pitchFamily="18" charset="-78"/>
                <a:cs typeface="Andalus" panose="02020603050405020304" pitchFamily="18" charset="-78"/>
              </a:rPr>
              <a:t> : les mercredis de 14h30 à </a:t>
            </a:r>
            <a:r>
              <a:rPr lang="fr-FR" sz="1300" dirty="0" smtClean="0">
                <a:solidFill>
                  <a:schemeClr val="bg1"/>
                </a:solidFill>
                <a:latin typeface="Andalus" panose="02020603050405020304" pitchFamily="18" charset="-78"/>
                <a:cs typeface="Andalus" panose="02020603050405020304" pitchFamily="18" charset="-78"/>
              </a:rPr>
              <a:t>18h30</a:t>
            </a:r>
          </a:p>
          <a:p>
            <a:pPr algn="just">
              <a:spcBef>
                <a:spcPts val="0"/>
              </a:spcBef>
              <a:spcAft>
                <a:spcPts val="0"/>
              </a:spcAft>
              <a:buFontTx/>
              <a:buChar char="-"/>
            </a:pP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u="sng" dirty="0" smtClean="0">
                <a:solidFill>
                  <a:schemeClr val="bg1"/>
                </a:solidFill>
                <a:latin typeface="Andalus" panose="02020603050405020304" pitchFamily="18" charset="-78"/>
                <a:cs typeface="Andalus" panose="02020603050405020304" pitchFamily="18" charset="-78"/>
              </a:rPr>
              <a:t>Pour </a:t>
            </a:r>
            <a:r>
              <a:rPr lang="fr-FR" sz="1300" u="sng" dirty="0">
                <a:solidFill>
                  <a:schemeClr val="bg1"/>
                </a:solidFill>
                <a:latin typeface="Andalus" panose="02020603050405020304" pitchFamily="18" charset="-78"/>
                <a:cs typeface="Andalus" panose="02020603050405020304" pitchFamily="18" charset="-78"/>
              </a:rPr>
              <a:t>plus de renseignements </a:t>
            </a:r>
            <a:r>
              <a:rPr lang="fr-FR" sz="1300" dirty="0">
                <a:solidFill>
                  <a:schemeClr val="bg1"/>
                </a:solidFill>
                <a:latin typeface="Andalus" panose="02020603050405020304" pitchFamily="18" charset="-78"/>
                <a:cs typeface="Andalus" panose="02020603050405020304" pitchFamily="18" charset="-78"/>
              </a:rPr>
              <a:t>: Communauté de Communes Dômes Sancy </a:t>
            </a:r>
            <a:r>
              <a:rPr lang="fr-FR" sz="1300" dirty="0" err="1">
                <a:solidFill>
                  <a:schemeClr val="bg1"/>
                </a:solidFill>
                <a:latin typeface="Andalus" panose="02020603050405020304" pitchFamily="18" charset="-78"/>
                <a:cs typeface="Andalus" panose="02020603050405020304" pitchFamily="18" charset="-78"/>
              </a:rPr>
              <a:t>Artense</a:t>
            </a:r>
            <a:r>
              <a:rPr lang="fr-FR" sz="1300" dirty="0">
                <a:solidFill>
                  <a:schemeClr val="bg1"/>
                </a:solidFill>
                <a:latin typeface="Andalus" panose="02020603050405020304" pitchFamily="18" charset="-78"/>
                <a:cs typeface="Andalus" panose="02020603050405020304" pitchFamily="18" charset="-78"/>
              </a:rPr>
              <a:t> – 04 73 65 87 63 – </a:t>
            </a:r>
            <a:r>
              <a:rPr lang="fr-FR" sz="1300" dirty="0" smtClean="0">
                <a:solidFill>
                  <a:schemeClr val="bg1"/>
                </a:solidFill>
                <a:latin typeface="Andalus" panose="02020603050405020304" pitchFamily="18" charset="-78"/>
                <a:cs typeface="Andalus" panose="02020603050405020304" pitchFamily="18" charset="-78"/>
              </a:rPr>
              <a:t>v.vedrine@domes-sancyartense.fr</a:t>
            </a:r>
            <a:endParaRPr lang="fr-FR" sz="1300" dirty="0">
              <a:solidFill>
                <a:schemeClr val="bg1"/>
              </a:solidFill>
              <a:latin typeface="Andalus" panose="02020603050405020304" pitchFamily="18" charset="-78"/>
              <a:cs typeface="Andalus" panose="02020603050405020304" pitchFamily="18" charset="-78"/>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89" y="176399"/>
            <a:ext cx="1052737" cy="1611133"/>
          </a:xfrm>
          <a:prstGeom prst="rect">
            <a:avLst/>
          </a:prstGeom>
        </p:spPr>
      </p:pic>
    </p:spTree>
    <p:extLst>
      <p:ext uri="{BB962C8B-B14F-4D97-AF65-F5344CB8AC3E}">
        <p14:creationId xmlns:p14="http://schemas.microsoft.com/office/powerpoint/2010/main" val="11533634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97234" y="1101781"/>
            <a:ext cx="4623755" cy="1335351"/>
          </a:xfrm>
        </p:spPr>
        <p:txBody>
          <a:bodyPr/>
          <a:lstStyle/>
          <a:p>
            <a:pPr algn="ctr"/>
            <a:r>
              <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rPr>
              <a:t>Interview de Claire </a:t>
            </a:r>
            <a:r>
              <a:rPr lang="fr-FR" dirty="0" err="1">
                <a:solidFill>
                  <a:schemeClr val="bg1"/>
                </a:solidFill>
                <a:effectLst>
                  <a:outerShdw blurRad="50800" dist="38100" dir="2700000" algn="tl" rotWithShape="0">
                    <a:srgbClr val="C00000">
                      <a:alpha val="40000"/>
                    </a:srgbClr>
                  </a:outerShdw>
                </a:effectLst>
                <a:latin typeface="Freestyle Script" panose="030804020302050B0404" pitchFamily="66" charset="0"/>
              </a:rPr>
              <a:t>Gourlet</a:t>
            </a:r>
            <a:r>
              <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rPr>
              <a:t> </a:t>
            </a:r>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
            </a:r>
            <a:b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br>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propriétaire </a:t>
            </a:r>
            <a:r>
              <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rPr>
              <a:t>du </a:t>
            </a:r>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«Chien </a:t>
            </a:r>
            <a:r>
              <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rPr>
              <a:t>qui </a:t>
            </a:r>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louche» </a:t>
            </a:r>
            <a:endPar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endParaRPr>
          </a:p>
        </p:txBody>
      </p:sp>
      <p:sp>
        <p:nvSpPr>
          <p:cNvPr id="3" name="Espace réservé du contenu 2"/>
          <p:cNvSpPr>
            <a:spLocks noGrp="1"/>
          </p:cNvSpPr>
          <p:nvPr>
            <p:ph idx="1"/>
          </p:nvPr>
        </p:nvSpPr>
        <p:spPr>
          <a:xfrm>
            <a:off x="404664" y="2000673"/>
            <a:ext cx="6192688" cy="7704856"/>
          </a:xfrm>
        </p:spPr>
        <p:txBody>
          <a:bodyPr>
            <a:noAutofit/>
          </a:bodyPr>
          <a:lstStyle/>
          <a:p>
            <a:pPr marL="0" indent="0" algn="just">
              <a:spcBef>
                <a:spcPts val="0"/>
              </a:spcBef>
              <a:spcAft>
                <a:spcPts val="0"/>
              </a:spcAft>
              <a:buNone/>
            </a:pPr>
            <a:r>
              <a:rPr lang="fr-FR" sz="1300" b="1" i="1" dirty="0" smtClean="0">
                <a:solidFill>
                  <a:schemeClr val="bg1"/>
                </a:solidFill>
                <a:latin typeface="Andalus" panose="02020603050405020304" pitchFamily="18" charset="-78"/>
                <a:cs typeface="Andalus" panose="02020603050405020304" pitchFamily="18" charset="-78"/>
              </a:rPr>
              <a:t>Librairie-café ouverte depuis le 3 Novembre sur la place de la Fontaine</a:t>
            </a:r>
          </a:p>
          <a:p>
            <a:pPr marL="0" indent="0" algn="just">
              <a:spcBef>
                <a:spcPts val="0"/>
              </a:spcBef>
              <a:spcAft>
                <a:spcPts val="0"/>
              </a:spcAft>
              <a:buNone/>
            </a:pPr>
            <a:endParaRPr lang="fr-FR" sz="1300" b="1" i="1" dirty="0" smtClean="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endParaRPr lang="fr-FR" sz="1300" b="1" i="1" dirty="0" smtClean="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b="1" i="1" dirty="0" smtClean="0">
                <a:solidFill>
                  <a:schemeClr val="bg1"/>
                </a:solidFill>
                <a:latin typeface="Andalus" panose="02020603050405020304" pitchFamily="18" charset="-78"/>
                <a:cs typeface="Andalus" panose="02020603050405020304" pitchFamily="18" charset="-78"/>
              </a:rPr>
              <a:t>- Tout </a:t>
            </a:r>
            <a:r>
              <a:rPr lang="fr-FR" sz="1300" b="1" i="1" dirty="0">
                <a:solidFill>
                  <a:schemeClr val="bg1"/>
                </a:solidFill>
                <a:latin typeface="Andalus" panose="02020603050405020304" pitchFamily="18" charset="-78"/>
                <a:cs typeface="Andalus" panose="02020603050405020304" pitchFamily="18" charset="-78"/>
              </a:rPr>
              <a:t>d’abord pourquoi ce drôle de nom pour votre commerce ? </a:t>
            </a: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C’est le nom d’une BD humoristique d’Etienne </a:t>
            </a:r>
            <a:r>
              <a:rPr lang="fr-FR" sz="1300" dirty="0" err="1">
                <a:solidFill>
                  <a:schemeClr val="bg1"/>
                </a:solidFill>
                <a:latin typeface="Andalus" panose="02020603050405020304" pitchFamily="18" charset="-78"/>
                <a:cs typeface="Andalus" panose="02020603050405020304" pitchFamily="18" charset="-78"/>
              </a:rPr>
              <a:t>Davodeau</a:t>
            </a:r>
            <a:r>
              <a:rPr lang="fr-FR" sz="1300" dirty="0">
                <a:solidFill>
                  <a:schemeClr val="bg1"/>
                </a:solidFill>
                <a:latin typeface="Andalus" panose="02020603050405020304" pitchFamily="18" charset="-78"/>
                <a:cs typeface="Andalus" panose="02020603050405020304" pitchFamily="18" charset="-78"/>
              </a:rPr>
              <a:t> qui se passe au Louvre et que j’aimais bien</a:t>
            </a:r>
            <a:r>
              <a:rPr lang="fr-FR" sz="1300" dirty="0" smtClean="0">
                <a:solidFill>
                  <a:schemeClr val="bg1"/>
                </a:solidFill>
                <a:latin typeface="Andalus" panose="02020603050405020304" pitchFamily="18" charset="-78"/>
                <a:cs typeface="Andalus" panose="02020603050405020304" pitchFamily="18" charset="-78"/>
              </a:rPr>
              <a:t>.</a:t>
            </a:r>
          </a:p>
          <a:p>
            <a:pPr marL="0" indent="0" algn="just">
              <a:spcBef>
                <a:spcPts val="0"/>
              </a:spcBef>
              <a:spcAft>
                <a:spcPts val="0"/>
              </a:spcAft>
              <a:buNone/>
            </a:pP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b="1" i="1" dirty="0" smtClean="0">
                <a:solidFill>
                  <a:schemeClr val="bg1"/>
                </a:solidFill>
                <a:latin typeface="Andalus" panose="02020603050405020304" pitchFamily="18" charset="-78"/>
                <a:cs typeface="Andalus" panose="02020603050405020304" pitchFamily="18" charset="-78"/>
              </a:rPr>
              <a:t>- L’inauguration </a:t>
            </a:r>
            <a:r>
              <a:rPr lang="fr-FR" sz="1300" b="1" i="1" dirty="0">
                <a:solidFill>
                  <a:schemeClr val="bg1"/>
                </a:solidFill>
                <a:latin typeface="Andalus" panose="02020603050405020304" pitchFamily="18" charset="-78"/>
                <a:cs typeface="Andalus" panose="02020603050405020304" pitchFamily="18" charset="-78"/>
              </a:rPr>
              <a:t>a été un franc succès, on a vu ou entendu parler du Chien qui louche </a:t>
            </a:r>
            <a:r>
              <a:rPr lang="fr-FR" sz="1300" b="1" i="1" dirty="0" smtClean="0">
                <a:solidFill>
                  <a:schemeClr val="bg1"/>
                </a:solidFill>
                <a:latin typeface="Andalus" panose="02020603050405020304" pitchFamily="18" charset="-78"/>
                <a:cs typeface="Andalus" panose="02020603050405020304" pitchFamily="18" charset="-78"/>
              </a:rPr>
              <a:t>dans de nombreux </a:t>
            </a:r>
            <a:r>
              <a:rPr lang="fr-FR" sz="1300" b="1" i="1" dirty="0">
                <a:solidFill>
                  <a:schemeClr val="bg1"/>
                </a:solidFill>
                <a:latin typeface="Andalus" panose="02020603050405020304" pitchFamily="18" charset="-78"/>
                <a:cs typeface="Andalus" panose="02020603050405020304" pitchFamily="18" charset="-78"/>
              </a:rPr>
              <a:t>médias, quelles vont être maintenant les activités proposées ?</a:t>
            </a: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Comme annoncé, je serai ouverte du lundi au samedi de 9h à 19h et je serai également ouverte les dimanches de décembre de 10h à 15h puis le 1</a:t>
            </a:r>
            <a:r>
              <a:rPr lang="fr-FR" sz="1300" baseline="30000" dirty="0">
                <a:solidFill>
                  <a:schemeClr val="bg1"/>
                </a:solidFill>
                <a:latin typeface="Andalus" panose="02020603050405020304" pitchFamily="18" charset="-78"/>
                <a:cs typeface="Andalus" panose="02020603050405020304" pitchFamily="18" charset="-78"/>
              </a:rPr>
              <a:t>er</a:t>
            </a:r>
            <a:r>
              <a:rPr lang="fr-FR" sz="1300" dirty="0">
                <a:solidFill>
                  <a:schemeClr val="bg1"/>
                </a:solidFill>
                <a:latin typeface="Andalus" panose="02020603050405020304" pitchFamily="18" charset="-78"/>
                <a:cs typeface="Andalus" panose="02020603050405020304" pitchFamily="18" charset="-78"/>
              </a:rPr>
              <a:t> dimanche de chaque </a:t>
            </a:r>
            <a:r>
              <a:rPr lang="fr-FR" sz="1300" dirty="0" smtClean="0">
                <a:solidFill>
                  <a:schemeClr val="bg1"/>
                </a:solidFill>
                <a:latin typeface="Andalus" panose="02020603050405020304" pitchFamily="18" charset="-78"/>
                <a:cs typeface="Andalus" panose="02020603050405020304" pitchFamily="18" charset="-78"/>
              </a:rPr>
              <a:t>mois. J’espère </a:t>
            </a:r>
            <a:r>
              <a:rPr lang="fr-FR" sz="1300" dirty="0">
                <a:solidFill>
                  <a:schemeClr val="bg1"/>
                </a:solidFill>
                <a:latin typeface="Andalus" panose="02020603050405020304" pitchFamily="18" charset="-78"/>
                <a:cs typeface="Andalus" panose="02020603050405020304" pitchFamily="18" charset="-78"/>
              </a:rPr>
              <a:t>mettre en place « l’heure du conte » à destination des petits, cela commencera le 12 décembre et ce sera tous les mercredis de 10h30 à 11h15</a:t>
            </a:r>
            <a:r>
              <a:rPr lang="fr-FR" sz="1300" dirty="0" smtClean="0">
                <a:solidFill>
                  <a:schemeClr val="bg1"/>
                </a:solidFill>
                <a:latin typeface="Andalus" panose="02020603050405020304" pitchFamily="18" charset="-78"/>
                <a:cs typeface="Andalus" panose="02020603050405020304" pitchFamily="18" charset="-78"/>
              </a:rPr>
              <a:t>.</a:t>
            </a:r>
          </a:p>
          <a:p>
            <a:pPr marL="0" indent="0" algn="just">
              <a:spcBef>
                <a:spcPts val="0"/>
              </a:spcBef>
              <a:spcAft>
                <a:spcPts val="0"/>
              </a:spcAft>
              <a:buNone/>
            </a:pP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Deux ateliers gratuits et ouverts à tous sont d’ores et déjà prévus </a:t>
            </a:r>
            <a:r>
              <a:rPr lang="fr-FR" sz="1300" dirty="0" smtClean="0">
                <a:solidFill>
                  <a:schemeClr val="bg1"/>
                </a:solidFill>
                <a:latin typeface="Andalus" panose="02020603050405020304" pitchFamily="18" charset="-78"/>
                <a:cs typeface="Andalus" panose="02020603050405020304" pitchFamily="18" charset="-78"/>
              </a:rPr>
              <a:t>à partir </a:t>
            </a:r>
            <a:r>
              <a:rPr lang="fr-FR" sz="1300" dirty="0">
                <a:solidFill>
                  <a:schemeClr val="bg1"/>
                </a:solidFill>
                <a:latin typeface="Andalus" panose="02020603050405020304" pitchFamily="18" charset="-78"/>
                <a:cs typeface="Andalus" panose="02020603050405020304" pitchFamily="18" charset="-78"/>
              </a:rPr>
              <a:t>du 29 novembre : </a:t>
            </a:r>
          </a:p>
          <a:p>
            <a:pPr marL="0" lv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 Un </a:t>
            </a:r>
            <a:r>
              <a:rPr lang="fr-FR" sz="1300" dirty="0">
                <a:solidFill>
                  <a:schemeClr val="bg1"/>
                </a:solidFill>
                <a:latin typeface="Andalus" panose="02020603050405020304" pitchFamily="18" charset="-78"/>
                <a:cs typeface="Andalus" panose="02020603050405020304" pitchFamily="18" charset="-78"/>
              </a:rPr>
              <a:t>atelier d’écriture les jeudis soirs de 18h à 19h</a:t>
            </a:r>
          </a:p>
          <a:p>
            <a:pPr marL="0" lv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 Un </a:t>
            </a:r>
            <a:r>
              <a:rPr lang="fr-FR" sz="1300" dirty="0">
                <a:solidFill>
                  <a:schemeClr val="bg1"/>
                </a:solidFill>
                <a:latin typeface="Andalus" panose="02020603050405020304" pitchFamily="18" charset="-78"/>
                <a:cs typeface="Andalus" panose="02020603050405020304" pitchFamily="18" charset="-78"/>
              </a:rPr>
              <a:t>atelier échec et jeu de go les vendredis soirs de 18h à </a:t>
            </a:r>
            <a:r>
              <a:rPr lang="fr-FR" sz="1300" dirty="0" smtClean="0">
                <a:solidFill>
                  <a:schemeClr val="bg1"/>
                </a:solidFill>
                <a:latin typeface="Andalus" panose="02020603050405020304" pitchFamily="18" charset="-78"/>
                <a:cs typeface="Andalus" panose="02020603050405020304" pitchFamily="18" charset="-78"/>
              </a:rPr>
              <a:t>19h</a:t>
            </a:r>
          </a:p>
          <a:p>
            <a:pPr lvl="0" algn="just">
              <a:spcBef>
                <a:spcPts val="0"/>
              </a:spcBef>
              <a:spcAft>
                <a:spcPts val="0"/>
              </a:spcAft>
              <a:buFont typeface="Arial" charset="0"/>
              <a:buChar char="•"/>
            </a:pPr>
            <a:endParaRPr lang="fr-FR" sz="1300" b="1"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b="1" i="1" dirty="0" smtClean="0">
                <a:solidFill>
                  <a:schemeClr val="bg1"/>
                </a:solidFill>
                <a:latin typeface="Andalus" panose="02020603050405020304" pitchFamily="18" charset="-78"/>
                <a:cs typeface="Andalus" panose="02020603050405020304" pitchFamily="18" charset="-78"/>
              </a:rPr>
              <a:t>- En </a:t>
            </a:r>
            <a:r>
              <a:rPr lang="fr-FR" sz="1300" b="1" i="1" dirty="0">
                <a:solidFill>
                  <a:schemeClr val="bg1"/>
                </a:solidFill>
                <a:latin typeface="Andalus" panose="02020603050405020304" pitchFamily="18" charset="-78"/>
                <a:cs typeface="Andalus" panose="02020603050405020304" pitchFamily="18" charset="-78"/>
              </a:rPr>
              <a:t>quoi consiste un atelier d’écriture ?</a:t>
            </a: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Il s’agit tout d’abord de choisir avec les participants un thème sur lequel écrire. </a:t>
            </a:r>
            <a:r>
              <a:rPr lang="fr-FR" sz="1300" dirty="0" smtClean="0">
                <a:solidFill>
                  <a:schemeClr val="bg1"/>
                </a:solidFill>
                <a:latin typeface="Andalus" panose="02020603050405020304" pitchFamily="18" charset="-78"/>
                <a:cs typeface="Andalus" panose="02020603050405020304" pitchFamily="18" charset="-78"/>
              </a:rPr>
              <a:t>Ensuite </a:t>
            </a:r>
            <a:r>
              <a:rPr lang="fr-FR" sz="1300" dirty="0">
                <a:solidFill>
                  <a:schemeClr val="bg1"/>
                </a:solidFill>
                <a:latin typeface="Andalus" panose="02020603050405020304" pitchFamily="18" charset="-78"/>
                <a:cs typeface="Andalus" panose="02020603050405020304" pitchFamily="18" charset="-78"/>
              </a:rPr>
              <a:t>chacun écrit un texte et peut le lire publiquement (ou pas </a:t>
            </a:r>
            <a:r>
              <a:rPr lang="fr-FR" sz="1300" dirty="0" smtClean="0">
                <a:solidFill>
                  <a:schemeClr val="bg1"/>
                </a:solidFill>
                <a:latin typeface="Andalus" panose="02020603050405020304" pitchFamily="18" charset="-78"/>
                <a:cs typeface="Andalus" panose="02020603050405020304" pitchFamily="18" charset="-78"/>
              </a:rPr>
              <a:t>!). </a:t>
            </a:r>
            <a:r>
              <a:rPr lang="fr-FR" sz="1300" dirty="0">
                <a:solidFill>
                  <a:schemeClr val="bg1"/>
                </a:solidFill>
                <a:latin typeface="Andalus" panose="02020603050405020304" pitchFamily="18" charset="-78"/>
                <a:cs typeface="Andalus" panose="02020603050405020304" pitchFamily="18" charset="-78"/>
              </a:rPr>
              <a:t>A</a:t>
            </a:r>
            <a:r>
              <a:rPr lang="fr-FR" sz="1300" dirty="0" smtClean="0">
                <a:solidFill>
                  <a:schemeClr val="bg1"/>
                </a:solidFill>
                <a:latin typeface="Andalus" panose="02020603050405020304" pitchFamily="18" charset="-78"/>
                <a:cs typeface="Andalus" panose="02020603050405020304" pitchFamily="18" charset="-78"/>
              </a:rPr>
              <a:t>vant </a:t>
            </a:r>
            <a:r>
              <a:rPr lang="fr-FR" sz="1300" dirty="0">
                <a:solidFill>
                  <a:schemeClr val="bg1"/>
                </a:solidFill>
                <a:latin typeface="Andalus" panose="02020603050405020304" pitchFamily="18" charset="-78"/>
                <a:cs typeface="Andalus" panose="02020603050405020304" pitchFamily="18" charset="-78"/>
              </a:rPr>
              <a:t>de </a:t>
            </a:r>
            <a:r>
              <a:rPr lang="fr-FR" sz="1300" dirty="0" smtClean="0">
                <a:solidFill>
                  <a:schemeClr val="bg1"/>
                </a:solidFill>
                <a:latin typeface="Andalus" panose="02020603050405020304" pitchFamily="18" charset="-78"/>
                <a:cs typeface="Andalus" panose="02020603050405020304" pitchFamily="18" charset="-78"/>
              </a:rPr>
              <a:t>se quitter </a:t>
            </a:r>
            <a:r>
              <a:rPr lang="fr-FR" sz="1300" dirty="0">
                <a:solidFill>
                  <a:schemeClr val="bg1"/>
                </a:solidFill>
                <a:latin typeface="Andalus" panose="02020603050405020304" pitchFamily="18" charset="-78"/>
                <a:cs typeface="Andalus" panose="02020603050405020304" pitchFamily="18" charset="-78"/>
              </a:rPr>
              <a:t>nous choisissons ensemble le thème de la semaine suivante</a:t>
            </a:r>
            <a:r>
              <a:rPr lang="fr-FR" sz="1300" dirty="0" smtClean="0">
                <a:solidFill>
                  <a:schemeClr val="bg1"/>
                </a:solidFill>
                <a:latin typeface="Andalus" panose="02020603050405020304" pitchFamily="18" charset="-78"/>
                <a:cs typeface="Andalus" panose="02020603050405020304" pitchFamily="18" charset="-78"/>
              </a:rPr>
              <a:t>.</a:t>
            </a:r>
          </a:p>
          <a:p>
            <a:pPr marL="0" indent="0" algn="just">
              <a:spcBef>
                <a:spcPts val="0"/>
              </a:spcBef>
              <a:spcAft>
                <a:spcPts val="0"/>
              </a:spcAft>
              <a:buNone/>
            </a:pPr>
            <a:endParaRPr lang="fr-FR" sz="1300" b="1"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b="1" i="1" dirty="0" smtClean="0">
                <a:solidFill>
                  <a:schemeClr val="bg1"/>
                </a:solidFill>
                <a:latin typeface="Andalus" panose="02020603050405020304" pitchFamily="18" charset="-78"/>
                <a:cs typeface="Andalus" panose="02020603050405020304" pitchFamily="18" charset="-78"/>
              </a:rPr>
              <a:t>- Vous </a:t>
            </a:r>
            <a:r>
              <a:rPr lang="fr-FR" sz="1300" b="1" i="1" dirty="0">
                <a:solidFill>
                  <a:schemeClr val="bg1"/>
                </a:solidFill>
                <a:latin typeface="Andalus" panose="02020603050405020304" pitchFamily="18" charset="-78"/>
                <a:cs typeface="Andalus" panose="02020603050405020304" pitchFamily="18" charset="-78"/>
              </a:rPr>
              <a:t>proposez aussi des encas pour goûter ou pour un repas rapide ?</a:t>
            </a: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Oui j’essaie de varier chaque jour, ça peut être des muffins, des sablés, du pain </a:t>
            </a:r>
            <a:r>
              <a:rPr lang="fr-FR" sz="1300" dirty="0" smtClean="0">
                <a:solidFill>
                  <a:schemeClr val="bg1"/>
                </a:solidFill>
                <a:latin typeface="Andalus" panose="02020603050405020304" pitchFamily="18" charset="-78"/>
                <a:cs typeface="Andalus" panose="02020603050405020304" pitchFamily="18" charset="-78"/>
              </a:rPr>
              <a:t>d’épices… Pour </a:t>
            </a:r>
            <a:r>
              <a:rPr lang="fr-FR" sz="1300" dirty="0">
                <a:solidFill>
                  <a:schemeClr val="bg1"/>
                </a:solidFill>
                <a:latin typeface="Andalus" panose="02020603050405020304" pitchFamily="18" charset="-78"/>
                <a:cs typeface="Andalus" panose="02020603050405020304" pitchFamily="18" charset="-78"/>
              </a:rPr>
              <a:t>un repas rapide je propose des sandwichs, des tartines chaudes à la fourme </a:t>
            </a:r>
            <a:r>
              <a:rPr lang="fr-FR" sz="1300" dirty="0" smtClean="0">
                <a:solidFill>
                  <a:schemeClr val="bg1"/>
                </a:solidFill>
                <a:latin typeface="Andalus" panose="02020603050405020304" pitchFamily="18" charset="-78"/>
                <a:cs typeface="Andalus" panose="02020603050405020304" pitchFamily="18" charset="-78"/>
              </a:rPr>
              <a:t>de Rochefort </a:t>
            </a:r>
            <a:r>
              <a:rPr lang="fr-FR" sz="1300" dirty="0">
                <a:solidFill>
                  <a:schemeClr val="bg1"/>
                </a:solidFill>
                <a:latin typeface="Andalus" panose="02020603050405020304" pitchFamily="18" charset="-78"/>
                <a:cs typeface="Andalus" panose="02020603050405020304" pitchFamily="18" charset="-78"/>
              </a:rPr>
              <a:t>ou au St Nectaire accompagnées de crudités.</a:t>
            </a: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Tous les produits que j’utilise sont locaux et le plus possible issus de l’agriculture biologique</a:t>
            </a:r>
            <a:r>
              <a:rPr lang="fr-FR" sz="1300" dirty="0" smtClean="0">
                <a:solidFill>
                  <a:schemeClr val="bg1"/>
                </a:solidFill>
                <a:latin typeface="Andalus" panose="02020603050405020304" pitchFamily="18" charset="-78"/>
                <a:cs typeface="Andalus" panose="02020603050405020304" pitchFamily="18" charset="-78"/>
              </a:rPr>
              <a:t>.</a:t>
            </a:r>
            <a:endParaRPr lang="fr-FR" sz="1300" dirty="0">
              <a:solidFill>
                <a:schemeClr val="bg1"/>
              </a:solidFill>
              <a:latin typeface="Andalus" panose="02020603050405020304" pitchFamily="18" charset="-78"/>
              <a:cs typeface="Andalus" panose="02020603050405020304"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89824">
            <a:off x="404665" y="920553"/>
            <a:ext cx="1408112" cy="1408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Résultat de recherche d'images pour &quot;FLOCON de neig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17385">
            <a:off x="2780929" y="8996382"/>
            <a:ext cx="720080" cy="829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ésultat de recherche d'images pour &quot;FLOCON de neig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30349">
            <a:off x="5843350" y="433002"/>
            <a:ext cx="720080" cy="82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787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19144" y="488734"/>
            <a:ext cx="6231120" cy="936104"/>
          </a:xfrm>
        </p:spPr>
        <p:txBody>
          <a:bodyPr/>
          <a:lstStyle/>
          <a:p>
            <a:r>
              <a:rPr lang="fr-FR" b="1" dirty="0">
                <a:solidFill>
                  <a:schemeClr val="bg1"/>
                </a:solidFill>
                <a:effectLst>
                  <a:outerShdw blurRad="50800" dist="38100" dir="2700000" algn="tl" rotWithShape="0">
                    <a:srgbClr val="C00000">
                      <a:alpha val="40000"/>
                    </a:srgbClr>
                  </a:outerShdw>
                </a:effectLst>
                <a:latin typeface="Freestyle Script" panose="030804020302050B0404" pitchFamily="66" charset="0"/>
              </a:rPr>
              <a:t/>
            </a:r>
            <a:br>
              <a:rPr lang="fr-FR" b="1" dirty="0">
                <a:solidFill>
                  <a:schemeClr val="bg1"/>
                </a:solidFill>
                <a:effectLst>
                  <a:outerShdw blurRad="50800" dist="38100" dir="2700000" algn="tl" rotWithShape="0">
                    <a:srgbClr val="C00000">
                      <a:alpha val="40000"/>
                    </a:srgbClr>
                  </a:outerShdw>
                </a:effectLst>
                <a:latin typeface="Freestyle Script" panose="030804020302050B0404" pitchFamily="66" charset="0"/>
              </a:rPr>
            </a:br>
            <a:r>
              <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rPr>
              <a:t>Les services à la personne </a:t>
            </a:r>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
            </a:r>
            <a:b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br>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de </a:t>
            </a:r>
            <a:r>
              <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rPr>
              <a:t>la Communauté de </a:t>
            </a:r>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Communes Dômes-Sancy-</a:t>
            </a:r>
            <a:r>
              <a:rPr lang="fr-FR" dirty="0" err="1"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Artense</a:t>
            </a:r>
            <a:r>
              <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rPr>
              <a:t/>
            </a:r>
            <a:br>
              <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rPr>
            </a:br>
            <a:endPar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endParaRPr>
          </a:p>
        </p:txBody>
      </p:sp>
      <p:sp>
        <p:nvSpPr>
          <p:cNvPr id="3" name="Espace réservé du contenu 2"/>
          <p:cNvSpPr>
            <a:spLocks noGrp="1"/>
          </p:cNvSpPr>
          <p:nvPr>
            <p:ph idx="1"/>
          </p:nvPr>
        </p:nvSpPr>
        <p:spPr>
          <a:xfrm>
            <a:off x="619145" y="1712641"/>
            <a:ext cx="6042479" cy="6768752"/>
          </a:xfrm>
        </p:spPr>
        <p:txBody>
          <a:bodyPr>
            <a:normAutofit fontScale="25000" lnSpcReduction="20000"/>
          </a:bodyPr>
          <a:lstStyle/>
          <a:p>
            <a:pPr marL="0" lvl="0" indent="0" algn="just">
              <a:buNone/>
            </a:pPr>
            <a:r>
              <a:rPr lang="fr-FR" sz="5200" b="1" i="1" dirty="0">
                <a:solidFill>
                  <a:srgbClr val="67B4E5"/>
                </a:solidFill>
                <a:latin typeface="Andalus" panose="02020603050405020304" pitchFamily="18" charset="-78"/>
                <a:cs typeface="Andalus" panose="02020603050405020304" pitchFamily="18" charset="-78"/>
              </a:rPr>
              <a:t>L’aide à domicile</a:t>
            </a:r>
            <a:endParaRPr lang="fr-FR" sz="5200" i="1" dirty="0">
              <a:solidFill>
                <a:srgbClr val="67B4E5"/>
              </a:solidFill>
              <a:latin typeface="Andalus" panose="02020603050405020304" pitchFamily="18" charset="-78"/>
              <a:cs typeface="Andalus" panose="02020603050405020304" pitchFamily="18" charset="-78"/>
            </a:endParaRPr>
          </a:p>
          <a:p>
            <a:pPr marL="0" indent="0" algn="just">
              <a:buNone/>
            </a:pPr>
            <a:r>
              <a:rPr lang="fr-FR" sz="5200" dirty="0">
                <a:solidFill>
                  <a:schemeClr val="bg1"/>
                </a:solidFill>
                <a:latin typeface="Andalus" panose="02020603050405020304" pitchFamily="18" charset="-78"/>
                <a:cs typeface="Andalus" panose="02020603050405020304" pitchFamily="18" charset="-78"/>
              </a:rPr>
              <a:t>Depuis le 1</a:t>
            </a:r>
            <a:r>
              <a:rPr lang="fr-FR" sz="5200" baseline="30000" dirty="0">
                <a:solidFill>
                  <a:schemeClr val="bg1"/>
                </a:solidFill>
                <a:latin typeface="Andalus" panose="02020603050405020304" pitchFamily="18" charset="-78"/>
                <a:cs typeface="Andalus" panose="02020603050405020304" pitchFamily="18" charset="-78"/>
              </a:rPr>
              <a:t>er</a:t>
            </a:r>
            <a:r>
              <a:rPr lang="fr-FR" sz="5200" dirty="0">
                <a:solidFill>
                  <a:schemeClr val="bg1"/>
                </a:solidFill>
                <a:latin typeface="Andalus" panose="02020603050405020304" pitchFamily="18" charset="-78"/>
                <a:cs typeface="Andalus" panose="02020603050405020304" pitchFamily="18" charset="-78"/>
              </a:rPr>
              <a:t> janvier 2018, un service d’aide à domicile est proposé par la Communauté de Communes </a:t>
            </a:r>
            <a:r>
              <a:rPr lang="fr-FR" sz="5200" dirty="0" smtClean="0">
                <a:solidFill>
                  <a:schemeClr val="bg1"/>
                </a:solidFill>
                <a:latin typeface="Andalus" panose="02020603050405020304" pitchFamily="18" charset="-78"/>
                <a:cs typeface="Andalus" panose="02020603050405020304" pitchFamily="18" charset="-78"/>
              </a:rPr>
              <a:t>Dômes-Sancy-</a:t>
            </a:r>
            <a:r>
              <a:rPr lang="fr-FR" sz="5200" dirty="0" err="1" smtClean="0">
                <a:solidFill>
                  <a:schemeClr val="bg1"/>
                </a:solidFill>
                <a:latin typeface="Andalus" panose="02020603050405020304" pitchFamily="18" charset="-78"/>
                <a:cs typeface="Andalus" panose="02020603050405020304" pitchFamily="18" charset="-78"/>
              </a:rPr>
              <a:t>Artense</a:t>
            </a:r>
            <a:r>
              <a:rPr lang="fr-FR" sz="5200" dirty="0" smtClean="0">
                <a:solidFill>
                  <a:schemeClr val="bg1"/>
                </a:solidFill>
                <a:latin typeface="Andalus" panose="02020603050405020304" pitchFamily="18" charset="-78"/>
                <a:cs typeface="Andalus" panose="02020603050405020304" pitchFamily="18" charset="-78"/>
              </a:rPr>
              <a:t> </a:t>
            </a:r>
            <a:r>
              <a:rPr lang="fr-FR" sz="5200" dirty="0">
                <a:solidFill>
                  <a:schemeClr val="bg1"/>
                </a:solidFill>
                <a:latin typeface="Andalus" panose="02020603050405020304" pitchFamily="18" charset="-78"/>
                <a:cs typeface="Andalus" panose="02020603050405020304" pitchFamily="18" charset="-78"/>
              </a:rPr>
              <a:t>sur l’ensemble des 26 communes de son territoire.</a:t>
            </a:r>
          </a:p>
          <a:p>
            <a:pPr marL="0" indent="0" algn="just">
              <a:buNone/>
            </a:pPr>
            <a:r>
              <a:rPr lang="fr-FR" sz="5200" dirty="0">
                <a:solidFill>
                  <a:schemeClr val="bg1"/>
                </a:solidFill>
                <a:latin typeface="Andalus" panose="02020603050405020304" pitchFamily="18" charset="-78"/>
                <a:cs typeface="Andalus" panose="02020603050405020304" pitchFamily="18" charset="-78"/>
              </a:rPr>
              <a:t>Ce service s’adresse aux personnes de plus de 60 ans, aux personnes en situation de handicap et en perte d’autonomie temporaire.</a:t>
            </a:r>
          </a:p>
          <a:p>
            <a:pPr marL="0" indent="0" algn="just">
              <a:buNone/>
            </a:pPr>
            <a:r>
              <a:rPr lang="fr-FR" sz="5200" dirty="0">
                <a:solidFill>
                  <a:schemeClr val="bg1"/>
                </a:solidFill>
                <a:latin typeface="Andalus" panose="02020603050405020304" pitchFamily="18" charset="-78"/>
                <a:cs typeface="Andalus" panose="02020603050405020304" pitchFamily="18" charset="-78"/>
              </a:rPr>
              <a:t>Le service d’aide et d’accompagnement à domicile propose l’intervention d’une aide à domicile pouvant aider la personne dans sa vie quotidienne : </a:t>
            </a:r>
          </a:p>
          <a:p>
            <a:pPr marL="0" lvl="0" indent="0" algn="just">
              <a:buNone/>
            </a:pPr>
            <a:r>
              <a:rPr lang="fr-FR" sz="5200" dirty="0" smtClean="0">
                <a:solidFill>
                  <a:schemeClr val="bg1"/>
                </a:solidFill>
                <a:latin typeface="Andalus" panose="02020603050405020304" pitchFamily="18" charset="-78"/>
                <a:cs typeface="Andalus" panose="02020603050405020304" pitchFamily="18" charset="-78"/>
              </a:rPr>
              <a:t>- Entretien </a:t>
            </a:r>
            <a:r>
              <a:rPr lang="fr-FR" sz="5200" dirty="0">
                <a:solidFill>
                  <a:schemeClr val="bg1"/>
                </a:solidFill>
                <a:latin typeface="Andalus" panose="02020603050405020304" pitchFamily="18" charset="-78"/>
                <a:cs typeface="Andalus" panose="02020603050405020304" pitchFamily="18" charset="-78"/>
              </a:rPr>
              <a:t>de la maison et du linge</a:t>
            </a:r>
          </a:p>
          <a:p>
            <a:pPr marL="0" lvl="0" indent="0" algn="just">
              <a:buNone/>
            </a:pPr>
            <a:r>
              <a:rPr lang="fr-FR" sz="5200" dirty="0" smtClean="0">
                <a:solidFill>
                  <a:schemeClr val="bg1"/>
                </a:solidFill>
                <a:latin typeface="Andalus" panose="02020603050405020304" pitchFamily="18" charset="-78"/>
                <a:cs typeface="Andalus" panose="02020603050405020304" pitchFamily="18" charset="-78"/>
              </a:rPr>
              <a:t>- Préparation </a:t>
            </a:r>
            <a:r>
              <a:rPr lang="fr-FR" sz="5200" dirty="0">
                <a:solidFill>
                  <a:schemeClr val="bg1"/>
                </a:solidFill>
                <a:latin typeface="Andalus" panose="02020603050405020304" pitchFamily="18" charset="-78"/>
                <a:cs typeface="Andalus" panose="02020603050405020304" pitchFamily="18" charset="-78"/>
              </a:rPr>
              <a:t>des repas à domicile et aide à la prise des repas</a:t>
            </a:r>
          </a:p>
          <a:p>
            <a:pPr marL="0" lvl="0" indent="0" algn="just">
              <a:buNone/>
            </a:pPr>
            <a:r>
              <a:rPr lang="fr-FR" sz="5200" dirty="0" smtClean="0">
                <a:solidFill>
                  <a:schemeClr val="bg1"/>
                </a:solidFill>
                <a:latin typeface="Andalus" panose="02020603050405020304" pitchFamily="18" charset="-78"/>
                <a:cs typeface="Andalus" panose="02020603050405020304" pitchFamily="18" charset="-78"/>
              </a:rPr>
              <a:t>- Achat </a:t>
            </a:r>
            <a:r>
              <a:rPr lang="fr-FR" sz="5200" dirty="0">
                <a:solidFill>
                  <a:schemeClr val="bg1"/>
                </a:solidFill>
                <a:latin typeface="Andalus" panose="02020603050405020304" pitchFamily="18" charset="-78"/>
                <a:cs typeface="Andalus" panose="02020603050405020304" pitchFamily="18" charset="-78"/>
              </a:rPr>
              <a:t>et accompagnement aux courses</a:t>
            </a:r>
          </a:p>
          <a:p>
            <a:pPr marL="0" lvl="0" indent="0" algn="just">
              <a:buNone/>
            </a:pPr>
            <a:r>
              <a:rPr lang="fr-FR" sz="5200" dirty="0" smtClean="0">
                <a:solidFill>
                  <a:schemeClr val="bg1"/>
                </a:solidFill>
                <a:latin typeface="Andalus" panose="02020603050405020304" pitchFamily="18" charset="-78"/>
                <a:cs typeface="Andalus" panose="02020603050405020304" pitchFamily="18" charset="-78"/>
              </a:rPr>
              <a:t>- Accompagnement et </a:t>
            </a:r>
            <a:r>
              <a:rPr lang="fr-FR" sz="5200" dirty="0">
                <a:solidFill>
                  <a:schemeClr val="bg1"/>
                </a:solidFill>
                <a:latin typeface="Andalus" panose="02020603050405020304" pitchFamily="18" charset="-78"/>
                <a:cs typeface="Andalus" panose="02020603050405020304" pitchFamily="18" charset="-78"/>
              </a:rPr>
              <a:t>aide dans les activités de la vie sociale (promenade</a:t>
            </a:r>
            <a:r>
              <a:rPr lang="fr-FR" sz="5200" dirty="0" smtClean="0">
                <a:solidFill>
                  <a:schemeClr val="bg1"/>
                </a:solidFill>
                <a:latin typeface="Andalus" panose="02020603050405020304" pitchFamily="18" charset="-78"/>
                <a:cs typeface="Andalus" panose="02020603050405020304" pitchFamily="18" charset="-78"/>
              </a:rPr>
              <a:t>…)</a:t>
            </a:r>
            <a:r>
              <a:rPr lang="fr-FR" sz="5200" dirty="0">
                <a:solidFill>
                  <a:schemeClr val="bg1"/>
                </a:solidFill>
                <a:latin typeface="Andalus" panose="02020603050405020304" pitchFamily="18" charset="-78"/>
                <a:cs typeface="Andalus" panose="02020603050405020304" pitchFamily="18" charset="-78"/>
              </a:rPr>
              <a:t> </a:t>
            </a:r>
          </a:p>
          <a:p>
            <a:pPr marL="0" indent="0" algn="just">
              <a:buNone/>
            </a:pPr>
            <a:r>
              <a:rPr lang="fr-FR" sz="5200" dirty="0">
                <a:solidFill>
                  <a:schemeClr val="bg1"/>
                </a:solidFill>
                <a:latin typeface="Andalus" panose="02020603050405020304" pitchFamily="18" charset="-78"/>
                <a:cs typeface="Andalus" panose="02020603050405020304" pitchFamily="18" charset="-78"/>
              </a:rPr>
              <a:t>Tarifs du service selon la prise en </a:t>
            </a:r>
            <a:r>
              <a:rPr lang="fr-FR" sz="5200" dirty="0" smtClean="0">
                <a:solidFill>
                  <a:schemeClr val="bg1"/>
                </a:solidFill>
                <a:latin typeface="Andalus" panose="02020603050405020304" pitchFamily="18" charset="-78"/>
                <a:cs typeface="Andalus" panose="02020603050405020304" pitchFamily="18" charset="-78"/>
              </a:rPr>
              <a:t>charge. Aides </a:t>
            </a:r>
            <a:r>
              <a:rPr lang="fr-FR" sz="5200" dirty="0">
                <a:solidFill>
                  <a:schemeClr val="bg1"/>
                </a:solidFill>
                <a:latin typeface="Andalus" panose="02020603050405020304" pitchFamily="18" charset="-78"/>
                <a:cs typeface="Andalus" panose="02020603050405020304" pitchFamily="18" charset="-78"/>
              </a:rPr>
              <a:t>financières possibles en fonction des situations, versées par le C</a:t>
            </a:r>
            <a:r>
              <a:rPr lang="fr-FR" sz="5200" dirty="0" smtClean="0">
                <a:solidFill>
                  <a:schemeClr val="bg1"/>
                </a:solidFill>
                <a:latin typeface="Andalus" panose="02020603050405020304" pitchFamily="18" charset="-78"/>
                <a:cs typeface="Andalus" panose="02020603050405020304" pitchFamily="18" charset="-78"/>
              </a:rPr>
              <a:t>onseil </a:t>
            </a:r>
            <a:r>
              <a:rPr lang="fr-FR" sz="5200" dirty="0">
                <a:solidFill>
                  <a:schemeClr val="bg1"/>
                </a:solidFill>
                <a:latin typeface="Andalus" panose="02020603050405020304" pitchFamily="18" charset="-78"/>
                <a:cs typeface="Andalus" panose="02020603050405020304" pitchFamily="18" charset="-78"/>
              </a:rPr>
              <a:t>D</a:t>
            </a:r>
            <a:r>
              <a:rPr lang="fr-FR" sz="5200" dirty="0" smtClean="0">
                <a:solidFill>
                  <a:schemeClr val="bg1"/>
                </a:solidFill>
                <a:latin typeface="Andalus" panose="02020603050405020304" pitchFamily="18" charset="-78"/>
                <a:cs typeface="Andalus" panose="02020603050405020304" pitchFamily="18" charset="-78"/>
              </a:rPr>
              <a:t>épartemental</a:t>
            </a:r>
            <a:r>
              <a:rPr lang="fr-FR" sz="5200" dirty="0">
                <a:solidFill>
                  <a:schemeClr val="bg1"/>
                </a:solidFill>
                <a:latin typeface="Andalus" panose="02020603050405020304" pitchFamily="18" charset="-78"/>
                <a:cs typeface="Andalus" panose="02020603050405020304" pitchFamily="18" charset="-78"/>
              </a:rPr>
              <a:t>, les caisses de retraite, les mutuelles, les comités d’entreprises…</a:t>
            </a:r>
          </a:p>
          <a:p>
            <a:pPr marL="0" indent="0" algn="just">
              <a:buNone/>
            </a:pPr>
            <a:r>
              <a:rPr lang="fr-FR" sz="5200" dirty="0" smtClean="0">
                <a:solidFill>
                  <a:schemeClr val="bg1"/>
                </a:solidFill>
                <a:latin typeface="Andalus" panose="02020603050405020304" pitchFamily="18" charset="-78"/>
                <a:cs typeface="Andalus" panose="02020603050405020304" pitchFamily="18" charset="-78"/>
              </a:rPr>
              <a:t>Pour </a:t>
            </a:r>
            <a:r>
              <a:rPr lang="fr-FR" sz="5200" dirty="0">
                <a:solidFill>
                  <a:schemeClr val="bg1"/>
                </a:solidFill>
                <a:latin typeface="Andalus" panose="02020603050405020304" pitchFamily="18" charset="-78"/>
                <a:cs typeface="Andalus" panose="02020603050405020304" pitchFamily="18" charset="-78"/>
              </a:rPr>
              <a:t>tout renseignement sur le service, les tarifs et la constitution d’un dossier de prise en charge, vous pouvez contacter </a:t>
            </a:r>
            <a:r>
              <a:rPr lang="fr-FR" sz="5200" dirty="0" smtClean="0">
                <a:solidFill>
                  <a:schemeClr val="bg1"/>
                </a:solidFill>
                <a:latin typeface="Andalus" panose="02020603050405020304" pitchFamily="18" charset="-78"/>
                <a:cs typeface="Andalus" panose="02020603050405020304" pitchFamily="18" charset="-78"/>
              </a:rPr>
              <a:t>:</a:t>
            </a:r>
          </a:p>
          <a:p>
            <a:pPr marL="0" indent="0" algn="just">
              <a:buNone/>
            </a:pPr>
            <a:r>
              <a:rPr lang="fr-FR" sz="5200" dirty="0" smtClean="0">
                <a:solidFill>
                  <a:schemeClr val="bg1"/>
                </a:solidFill>
                <a:latin typeface="Andalus" panose="02020603050405020304" pitchFamily="18" charset="-78"/>
                <a:cs typeface="Andalus" panose="02020603050405020304" pitchFamily="18" charset="-78"/>
              </a:rPr>
              <a:t>Stéphanie </a:t>
            </a:r>
            <a:r>
              <a:rPr lang="fr-FR" sz="5200" dirty="0">
                <a:solidFill>
                  <a:schemeClr val="bg1"/>
                </a:solidFill>
                <a:latin typeface="Andalus" panose="02020603050405020304" pitchFamily="18" charset="-78"/>
                <a:cs typeface="Andalus" panose="02020603050405020304" pitchFamily="18" charset="-78"/>
              </a:rPr>
              <a:t>ROUGIER ou Mélanie MAUREY au </a:t>
            </a:r>
            <a:r>
              <a:rPr lang="fr-FR" sz="5200" dirty="0" smtClean="0">
                <a:solidFill>
                  <a:schemeClr val="bg1"/>
                </a:solidFill>
                <a:latin typeface="Andalus" panose="02020603050405020304" pitchFamily="18" charset="-78"/>
                <a:cs typeface="Andalus" panose="02020603050405020304" pitchFamily="18" charset="-78"/>
              </a:rPr>
              <a:t> 04 </a:t>
            </a:r>
            <a:r>
              <a:rPr lang="fr-FR" sz="5200" dirty="0">
                <a:solidFill>
                  <a:schemeClr val="bg1"/>
                </a:solidFill>
                <a:latin typeface="Andalus" panose="02020603050405020304" pitchFamily="18" charset="-78"/>
                <a:cs typeface="Andalus" panose="02020603050405020304" pitchFamily="18" charset="-78"/>
              </a:rPr>
              <a:t>73 65 87 63.</a:t>
            </a:r>
          </a:p>
          <a:p>
            <a:pPr marL="0" indent="0" algn="just">
              <a:buNone/>
            </a:pPr>
            <a:r>
              <a:rPr lang="fr-FR" sz="5200" dirty="0">
                <a:solidFill>
                  <a:schemeClr val="bg1"/>
                </a:solidFill>
                <a:latin typeface="Andalus" panose="02020603050405020304" pitchFamily="18" charset="-78"/>
                <a:cs typeface="Andalus" panose="02020603050405020304" pitchFamily="18" charset="-78"/>
              </a:rPr>
              <a:t> </a:t>
            </a:r>
          </a:p>
          <a:p>
            <a:pPr marL="0" lvl="0" indent="0" algn="just">
              <a:buNone/>
            </a:pPr>
            <a:r>
              <a:rPr lang="fr-FR" sz="5200" b="1" i="1" dirty="0">
                <a:solidFill>
                  <a:srgbClr val="67B4E5"/>
                </a:solidFill>
                <a:latin typeface="Andalus" panose="02020603050405020304" pitchFamily="18" charset="-78"/>
                <a:cs typeface="Andalus" panose="02020603050405020304" pitchFamily="18" charset="-78"/>
              </a:rPr>
              <a:t>Le portage de repas à domicile pour tous les jours dont week-ends et fériés</a:t>
            </a:r>
            <a:endParaRPr lang="fr-FR" sz="5200" i="1" dirty="0">
              <a:solidFill>
                <a:srgbClr val="67B4E5"/>
              </a:solidFill>
              <a:latin typeface="Andalus" panose="02020603050405020304" pitchFamily="18" charset="-78"/>
              <a:cs typeface="Andalus" panose="02020603050405020304" pitchFamily="18" charset="-78"/>
            </a:endParaRPr>
          </a:p>
          <a:p>
            <a:pPr marL="0" indent="0" algn="just">
              <a:buNone/>
            </a:pPr>
            <a:r>
              <a:rPr lang="fr-FR" sz="5200" dirty="0">
                <a:solidFill>
                  <a:schemeClr val="bg1"/>
                </a:solidFill>
                <a:latin typeface="Andalus" panose="02020603050405020304" pitchFamily="18" charset="-78"/>
                <a:cs typeface="Andalus" panose="02020603050405020304" pitchFamily="18" charset="-78"/>
              </a:rPr>
              <a:t>La Communauté de Communes Dômes Sancy </a:t>
            </a:r>
            <a:r>
              <a:rPr lang="fr-FR" sz="5200" dirty="0" err="1">
                <a:solidFill>
                  <a:schemeClr val="bg1"/>
                </a:solidFill>
                <a:latin typeface="Andalus" panose="02020603050405020304" pitchFamily="18" charset="-78"/>
                <a:cs typeface="Andalus" panose="02020603050405020304" pitchFamily="18" charset="-78"/>
              </a:rPr>
              <a:t>Artense</a:t>
            </a:r>
            <a:r>
              <a:rPr lang="fr-FR" sz="5200" dirty="0">
                <a:solidFill>
                  <a:schemeClr val="bg1"/>
                </a:solidFill>
                <a:latin typeface="Andalus" panose="02020603050405020304" pitchFamily="18" charset="-78"/>
                <a:cs typeface="Andalus" panose="02020603050405020304" pitchFamily="18" charset="-78"/>
              </a:rPr>
              <a:t> propose un service de portage de repas à domicile 7 jours sur 7. Ce service est réservé aux personnes de plus de 60 ans, handicapées et aux personnes sortant d’hospitalisation, habitant sur les 26 communes.</a:t>
            </a:r>
          </a:p>
          <a:p>
            <a:pPr marL="0" indent="0" algn="just">
              <a:buNone/>
            </a:pPr>
            <a:r>
              <a:rPr lang="fr-FR" sz="5200" dirty="0">
                <a:solidFill>
                  <a:schemeClr val="bg1"/>
                </a:solidFill>
                <a:latin typeface="Andalus" panose="02020603050405020304" pitchFamily="18" charset="-78"/>
                <a:cs typeface="Andalus" panose="02020603050405020304" pitchFamily="18" charset="-78"/>
              </a:rPr>
              <a:t>Les repas sont livrés froids à réchauffer, avec prise en compte des régimes particuliers (régime diabétique et sans sel</a:t>
            </a:r>
            <a:r>
              <a:rPr lang="fr-FR" sz="5200" dirty="0" smtClean="0">
                <a:solidFill>
                  <a:schemeClr val="bg1"/>
                </a:solidFill>
                <a:latin typeface="Andalus" panose="02020603050405020304" pitchFamily="18" charset="-78"/>
                <a:cs typeface="Andalus" panose="02020603050405020304" pitchFamily="18" charset="-78"/>
              </a:rPr>
              <a:t>). Une </a:t>
            </a:r>
            <a:r>
              <a:rPr lang="fr-FR" sz="5200" dirty="0">
                <a:solidFill>
                  <a:schemeClr val="bg1"/>
                </a:solidFill>
                <a:latin typeface="Andalus" panose="02020603050405020304" pitchFamily="18" charset="-78"/>
                <a:cs typeface="Andalus" panose="02020603050405020304" pitchFamily="18" charset="-78"/>
              </a:rPr>
              <a:t>livraison en journée du lundi au vendredi sur les 12 communes de l'ancienne Sancy-</a:t>
            </a:r>
            <a:r>
              <a:rPr lang="fr-FR" sz="5200" dirty="0" err="1">
                <a:solidFill>
                  <a:schemeClr val="bg1"/>
                </a:solidFill>
                <a:latin typeface="Andalus" panose="02020603050405020304" pitchFamily="18" charset="-78"/>
                <a:cs typeface="Andalus" panose="02020603050405020304" pitchFamily="18" charset="-78"/>
              </a:rPr>
              <a:t>Artense</a:t>
            </a:r>
            <a:r>
              <a:rPr lang="fr-FR" sz="5200" dirty="0">
                <a:solidFill>
                  <a:schemeClr val="bg1"/>
                </a:solidFill>
                <a:latin typeface="Andalus" panose="02020603050405020304" pitchFamily="18" charset="-78"/>
                <a:cs typeface="Andalus" panose="02020603050405020304" pitchFamily="18" charset="-78"/>
              </a:rPr>
              <a:t> Communauté. Les repas sont confectionnés par l’Hôtel des voyageurs de </a:t>
            </a:r>
            <a:r>
              <a:rPr lang="fr-FR" sz="5200" dirty="0" smtClean="0">
                <a:solidFill>
                  <a:schemeClr val="bg1"/>
                </a:solidFill>
                <a:latin typeface="Andalus" panose="02020603050405020304" pitchFamily="18" charset="-78"/>
                <a:cs typeface="Andalus" panose="02020603050405020304" pitchFamily="18" charset="-78"/>
              </a:rPr>
              <a:t>Bagnols.</a:t>
            </a:r>
            <a:endParaRPr lang="fr-FR" sz="5200" dirty="0">
              <a:solidFill>
                <a:schemeClr val="bg1"/>
              </a:solidFill>
              <a:latin typeface="Andalus" panose="02020603050405020304" pitchFamily="18" charset="-78"/>
              <a:cs typeface="Andalus" panose="02020603050405020304" pitchFamily="18" charset="-78"/>
            </a:endParaRPr>
          </a:p>
          <a:p>
            <a:pPr marL="0" indent="0" algn="just">
              <a:buNone/>
            </a:pPr>
            <a:r>
              <a:rPr lang="fr-FR" sz="5200" dirty="0">
                <a:solidFill>
                  <a:schemeClr val="bg1"/>
                </a:solidFill>
                <a:latin typeface="Andalus" panose="02020603050405020304" pitchFamily="18" charset="-78"/>
                <a:cs typeface="Andalus" panose="02020603050405020304" pitchFamily="18" charset="-78"/>
              </a:rPr>
              <a:t>Une livraison le matin du lundi au samedi sur les 14 communes de l'ancienne Communauté de Communes de Rochefort-Montagne. A ce jour, les repas sont confectionnés par l’EHPAD de Rochefort-Montagne.</a:t>
            </a:r>
          </a:p>
          <a:p>
            <a:pPr marL="0" indent="0" algn="just">
              <a:buNone/>
            </a:pPr>
            <a:r>
              <a:rPr lang="fr-FR" sz="5200" dirty="0">
                <a:solidFill>
                  <a:schemeClr val="bg1"/>
                </a:solidFill>
                <a:latin typeface="Andalus" panose="02020603050405020304" pitchFamily="18" charset="-78"/>
                <a:cs typeface="Andalus" panose="02020603050405020304" pitchFamily="18" charset="-78"/>
              </a:rPr>
              <a:t>Renseignements, tarifs et inscriptions au 04.73.65.87.63.</a:t>
            </a:r>
          </a:p>
          <a:p>
            <a:endParaRPr lang="fr-FR" dirty="0"/>
          </a:p>
        </p:txBody>
      </p:sp>
      <p:pic>
        <p:nvPicPr>
          <p:cNvPr id="5" name="Picture 2" descr="Résultat de recherche d'images pour &quot;FLOCON de neig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330509">
            <a:off x="5864794" y="142053"/>
            <a:ext cx="720080" cy="829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ésultat de recherche d'images pour &quot;FLOCON de neig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76852">
            <a:off x="2989375" y="8663191"/>
            <a:ext cx="720080" cy="82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323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Résultat de recherche d'images pour &quot;FLOCON de neig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74733">
            <a:off x="5669764" y="3806550"/>
            <a:ext cx="651247" cy="750283"/>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p:cNvSpPr>
            <a:spLocks noGrp="1"/>
          </p:cNvSpPr>
          <p:nvPr>
            <p:ph type="title"/>
          </p:nvPr>
        </p:nvSpPr>
        <p:spPr>
          <a:xfrm>
            <a:off x="251356" y="352376"/>
            <a:ext cx="5337884" cy="640184"/>
          </a:xfrm>
        </p:spPr>
        <p:txBody>
          <a:bodyPr/>
          <a:lstStyle/>
          <a:p>
            <a:pPr algn="ctr"/>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Office de Tourisme Auvergne Volcans Sancy</a:t>
            </a:r>
            <a:endParaRPr lang="fr-FR" dirty="0"/>
          </a:p>
        </p:txBody>
      </p:sp>
      <p:sp>
        <p:nvSpPr>
          <p:cNvPr id="6" name="Espace réservé du texte 5"/>
          <p:cNvSpPr>
            <a:spLocks noGrp="1"/>
          </p:cNvSpPr>
          <p:nvPr>
            <p:ph type="body" idx="1"/>
          </p:nvPr>
        </p:nvSpPr>
        <p:spPr>
          <a:xfrm>
            <a:off x="476672" y="1496616"/>
            <a:ext cx="5961108" cy="8352928"/>
          </a:xfrm>
        </p:spPr>
        <p:txBody>
          <a:bodyPr>
            <a:noAutofit/>
          </a:bodyPr>
          <a:lstStyle/>
          <a:p>
            <a:pPr algn="just">
              <a:lnSpc>
                <a:spcPct val="107000"/>
              </a:lnSpc>
              <a:spcBef>
                <a:spcPts val="0"/>
              </a:spcBef>
              <a:spcAft>
                <a:spcPts val="0"/>
              </a:spcAft>
            </a:pPr>
            <a:r>
              <a:rPr lang="fr-FR" sz="1300" dirty="0">
                <a:solidFill>
                  <a:schemeClr val="bg1"/>
                </a:solidFill>
                <a:latin typeface="Andalus" panose="02020603050405020304" pitchFamily="18" charset="-78"/>
                <a:ea typeface="Calibri"/>
                <a:cs typeface="Andalus" panose="02020603050405020304" pitchFamily="18" charset="-78"/>
              </a:rPr>
              <a:t>Après une année 2018 sous le signe de la fusion, l’Office Auvergne </a:t>
            </a:r>
            <a:r>
              <a:rPr lang="fr-FR" sz="1300" dirty="0" smtClean="0">
                <a:solidFill>
                  <a:schemeClr val="bg1"/>
                </a:solidFill>
                <a:latin typeface="Andalus" panose="02020603050405020304" pitchFamily="18" charset="-78"/>
                <a:ea typeface="Calibri"/>
                <a:cs typeface="Andalus" panose="02020603050405020304" pitchFamily="18" charset="-78"/>
              </a:rPr>
              <a:t>Volcan Sancy </a:t>
            </a:r>
            <a:r>
              <a:rPr lang="fr-FR" sz="1300" dirty="0">
                <a:solidFill>
                  <a:schemeClr val="bg1"/>
                </a:solidFill>
                <a:latin typeface="Andalus" panose="02020603050405020304" pitchFamily="18" charset="-78"/>
                <a:ea typeface="Calibri"/>
                <a:cs typeface="Andalus" panose="02020603050405020304" pitchFamily="18" charset="-78"/>
              </a:rPr>
              <a:t>débute sa deuxième année d’existence</a:t>
            </a:r>
            <a:r>
              <a:rPr lang="fr-FR" sz="1300" dirty="0" smtClean="0">
                <a:solidFill>
                  <a:schemeClr val="bg1"/>
                </a:solidFill>
                <a:latin typeface="Andalus" panose="02020603050405020304" pitchFamily="18" charset="-78"/>
                <a:ea typeface="Calibri"/>
                <a:cs typeface="Andalus" panose="02020603050405020304" pitchFamily="18" charset="-78"/>
              </a:rPr>
              <a:t>.</a:t>
            </a:r>
          </a:p>
          <a:p>
            <a:pPr algn="just">
              <a:lnSpc>
                <a:spcPct val="107000"/>
              </a:lnSpc>
              <a:spcBef>
                <a:spcPts val="0"/>
              </a:spcBef>
              <a:spcAft>
                <a:spcPts val="0"/>
              </a:spcAft>
            </a:pPr>
            <a:endParaRPr lang="fr-FR" sz="1300" dirty="0" smtClean="0">
              <a:solidFill>
                <a:schemeClr val="bg1"/>
              </a:solidFill>
              <a:latin typeface="Andalus" panose="02020603050405020304" pitchFamily="18" charset="-78"/>
              <a:ea typeface="Calibri"/>
              <a:cs typeface="Andalus" panose="02020603050405020304" pitchFamily="18" charset="-78"/>
            </a:endParaRPr>
          </a:p>
          <a:p>
            <a:pPr algn="just">
              <a:lnSpc>
                <a:spcPct val="107000"/>
              </a:lnSpc>
              <a:spcBef>
                <a:spcPts val="0"/>
              </a:spcBef>
              <a:spcAft>
                <a:spcPts val="0"/>
              </a:spcAft>
            </a:pPr>
            <a:r>
              <a:rPr lang="fr-FR" sz="1300" dirty="0" smtClean="0">
                <a:solidFill>
                  <a:schemeClr val="bg1"/>
                </a:solidFill>
                <a:latin typeface="Andalus" panose="02020603050405020304" pitchFamily="18" charset="-78"/>
                <a:ea typeface="Calibri"/>
                <a:cs typeface="Andalus" panose="02020603050405020304" pitchFamily="18" charset="-78"/>
              </a:rPr>
              <a:t>Depuis </a:t>
            </a:r>
            <a:r>
              <a:rPr lang="fr-FR" sz="1300" dirty="0">
                <a:solidFill>
                  <a:schemeClr val="bg1"/>
                </a:solidFill>
                <a:latin typeface="Andalus" panose="02020603050405020304" pitchFamily="18" charset="-78"/>
                <a:ea typeface="Calibri"/>
                <a:cs typeface="Andalus" panose="02020603050405020304" pitchFamily="18" charset="-78"/>
              </a:rPr>
              <a:t>le 1</a:t>
            </a:r>
            <a:r>
              <a:rPr lang="fr-FR" sz="1300" baseline="30000" dirty="0">
                <a:solidFill>
                  <a:schemeClr val="bg1"/>
                </a:solidFill>
                <a:latin typeface="Andalus" panose="02020603050405020304" pitchFamily="18" charset="-78"/>
                <a:ea typeface="Calibri"/>
                <a:cs typeface="Andalus" panose="02020603050405020304" pitchFamily="18" charset="-78"/>
              </a:rPr>
              <a:t>er</a:t>
            </a:r>
            <a:r>
              <a:rPr lang="fr-FR" sz="1300" dirty="0">
                <a:solidFill>
                  <a:schemeClr val="bg1"/>
                </a:solidFill>
                <a:latin typeface="Andalus" panose="02020603050405020304" pitchFamily="18" charset="-78"/>
                <a:ea typeface="Calibri"/>
                <a:cs typeface="Andalus" panose="02020603050405020304" pitchFamily="18" charset="-78"/>
              </a:rPr>
              <a:t> juillet 2018, l’Office de tourisme est gestionnaire du nouveau parcours Muséographique « De Bleu et de </a:t>
            </a:r>
            <a:r>
              <a:rPr lang="fr-FR" sz="1300" dirty="0" smtClean="0">
                <a:solidFill>
                  <a:schemeClr val="bg1"/>
                </a:solidFill>
                <a:latin typeface="Andalus" panose="02020603050405020304" pitchFamily="18" charset="-78"/>
                <a:ea typeface="Calibri"/>
                <a:cs typeface="Andalus" panose="02020603050405020304" pitchFamily="18" charset="-78"/>
              </a:rPr>
              <a:t>Sang», </a:t>
            </a:r>
            <a:r>
              <a:rPr lang="fr-FR" sz="1300" dirty="0">
                <a:solidFill>
                  <a:schemeClr val="bg1"/>
                </a:solidFill>
                <a:latin typeface="Andalus" panose="02020603050405020304" pitchFamily="18" charset="-78"/>
                <a:ea typeface="Calibri"/>
                <a:cs typeface="Andalus" panose="02020603050405020304" pitchFamily="18" charset="-78"/>
              </a:rPr>
              <a:t>situé à </a:t>
            </a:r>
            <a:r>
              <a:rPr lang="fr-FR" sz="1300" dirty="0" err="1">
                <a:solidFill>
                  <a:schemeClr val="bg1"/>
                </a:solidFill>
                <a:latin typeface="Andalus" panose="02020603050405020304" pitchFamily="18" charset="-78"/>
                <a:ea typeface="Calibri"/>
                <a:cs typeface="Andalus" panose="02020603050405020304" pitchFamily="18" charset="-78"/>
              </a:rPr>
              <a:t>Laqueuille</a:t>
            </a:r>
            <a:r>
              <a:rPr lang="fr-FR" sz="1300" dirty="0">
                <a:solidFill>
                  <a:schemeClr val="bg1"/>
                </a:solidFill>
                <a:latin typeface="Andalus" panose="02020603050405020304" pitchFamily="18" charset="-78"/>
                <a:ea typeface="Calibri"/>
                <a:cs typeface="Andalus" panose="02020603050405020304" pitchFamily="18" charset="-78"/>
              </a:rPr>
              <a:t> </a:t>
            </a:r>
            <a:r>
              <a:rPr lang="fr-FR" sz="1300" dirty="0" smtClean="0">
                <a:solidFill>
                  <a:schemeClr val="bg1"/>
                </a:solidFill>
                <a:latin typeface="Andalus" panose="02020603050405020304" pitchFamily="18" charset="-78"/>
                <a:ea typeface="Calibri"/>
                <a:cs typeface="Andalus" panose="02020603050405020304" pitchFamily="18" charset="-78"/>
              </a:rPr>
              <a:t>pour </a:t>
            </a:r>
            <a:r>
              <a:rPr lang="fr-FR" sz="1300" dirty="0">
                <a:solidFill>
                  <a:schemeClr val="bg1"/>
                </a:solidFill>
                <a:latin typeface="Andalus" panose="02020603050405020304" pitchFamily="18" charset="-78"/>
                <a:ea typeface="Calibri"/>
                <a:cs typeface="Andalus" panose="02020603050405020304" pitchFamily="18" charset="-78"/>
              </a:rPr>
              <a:t>faire découvrir au plus grand nombre l’étonnante histoire d’Antoine ROUSSEL et Victor MORNAC.</a:t>
            </a:r>
          </a:p>
          <a:p>
            <a:pPr algn="just">
              <a:lnSpc>
                <a:spcPct val="107000"/>
              </a:lnSpc>
              <a:spcBef>
                <a:spcPts val="0"/>
              </a:spcBef>
              <a:spcAft>
                <a:spcPts val="0"/>
              </a:spcAft>
            </a:pPr>
            <a:r>
              <a:rPr lang="fr-FR" sz="1300" dirty="0">
                <a:solidFill>
                  <a:schemeClr val="bg1"/>
                </a:solidFill>
                <a:latin typeface="Andalus" panose="02020603050405020304" pitchFamily="18" charset="-78"/>
                <a:ea typeface="Calibri"/>
                <a:cs typeface="Andalus" panose="02020603050405020304" pitchFamily="18" charset="-78"/>
              </a:rPr>
              <a:t> </a:t>
            </a:r>
          </a:p>
          <a:p>
            <a:pPr algn="just">
              <a:lnSpc>
                <a:spcPct val="107000"/>
              </a:lnSpc>
              <a:spcBef>
                <a:spcPts val="0"/>
              </a:spcBef>
              <a:spcAft>
                <a:spcPts val="0"/>
              </a:spcAft>
            </a:pPr>
            <a:r>
              <a:rPr lang="fr-FR" sz="1300" dirty="0" smtClean="0">
                <a:solidFill>
                  <a:schemeClr val="bg1"/>
                </a:solidFill>
                <a:latin typeface="Andalus" panose="02020603050405020304" pitchFamily="18" charset="-78"/>
                <a:ea typeface="Calibri"/>
                <a:cs typeface="Andalus" panose="02020603050405020304" pitchFamily="18" charset="-78"/>
              </a:rPr>
              <a:t>La </a:t>
            </a:r>
            <a:r>
              <a:rPr lang="fr-FR" sz="1300" dirty="0">
                <a:solidFill>
                  <a:schemeClr val="bg1"/>
                </a:solidFill>
                <a:latin typeface="Andalus" panose="02020603050405020304" pitchFamily="18" charset="-78"/>
                <a:ea typeface="Calibri"/>
                <a:cs typeface="Andalus" panose="02020603050405020304" pitchFamily="18" charset="-78"/>
              </a:rPr>
              <a:t>C</a:t>
            </a:r>
            <a:r>
              <a:rPr lang="fr-FR" sz="1300" dirty="0" smtClean="0">
                <a:solidFill>
                  <a:schemeClr val="bg1"/>
                </a:solidFill>
                <a:latin typeface="Andalus" panose="02020603050405020304" pitchFamily="18" charset="-78"/>
                <a:ea typeface="Calibri"/>
                <a:cs typeface="Andalus" panose="02020603050405020304" pitchFamily="18" charset="-78"/>
              </a:rPr>
              <a:t>ommunauté </a:t>
            </a:r>
            <a:r>
              <a:rPr lang="fr-FR" sz="1300" dirty="0">
                <a:solidFill>
                  <a:schemeClr val="bg1"/>
                </a:solidFill>
                <a:latin typeface="Andalus" panose="02020603050405020304" pitchFamily="18" charset="-78"/>
                <a:ea typeface="Calibri"/>
                <a:cs typeface="Andalus" panose="02020603050405020304" pitchFamily="18" charset="-78"/>
              </a:rPr>
              <a:t>de </a:t>
            </a:r>
            <a:r>
              <a:rPr lang="fr-FR" sz="1300" dirty="0" smtClean="0">
                <a:solidFill>
                  <a:schemeClr val="bg1"/>
                </a:solidFill>
                <a:latin typeface="Andalus" panose="02020603050405020304" pitchFamily="18" charset="-78"/>
                <a:ea typeface="Calibri"/>
                <a:cs typeface="Andalus" panose="02020603050405020304" pitchFamily="18" charset="-78"/>
              </a:rPr>
              <a:t>Communes Dômes-Sancy-</a:t>
            </a:r>
            <a:r>
              <a:rPr lang="fr-FR" sz="1300" dirty="0" err="1" smtClean="0">
                <a:solidFill>
                  <a:schemeClr val="bg1"/>
                </a:solidFill>
                <a:latin typeface="Andalus" panose="02020603050405020304" pitchFamily="18" charset="-78"/>
                <a:ea typeface="Calibri"/>
                <a:cs typeface="Andalus" panose="02020603050405020304" pitchFamily="18" charset="-78"/>
              </a:rPr>
              <a:t>Artense</a:t>
            </a:r>
            <a:r>
              <a:rPr lang="fr-FR" sz="1300" dirty="0" smtClean="0">
                <a:solidFill>
                  <a:schemeClr val="bg1"/>
                </a:solidFill>
                <a:latin typeface="Andalus" panose="02020603050405020304" pitchFamily="18" charset="-78"/>
                <a:ea typeface="Calibri"/>
                <a:cs typeface="Andalus" panose="02020603050405020304" pitchFamily="18" charset="-78"/>
              </a:rPr>
              <a:t> a commandité une étude sur      « La </a:t>
            </a:r>
            <a:r>
              <a:rPr lang="fr-FR" sz="1300" dirty="0">
                <a:solidFill>
                  <a:schemeClr val="bg1"/>
                </a:solidFill>
                <a:latin typeface="Andalus" panose="02020603050405020304" pitchFamily="18" charset="-78"/>
                <a:ea typeface="Calibri"/>
                <a:cs typeface="Andalus" panose="02020603050405020304" pitchFamily="18" charset="-78"/>
              </a:rPr>
              <a:t>définition de la stratégie touristique du </a:t>
            </a:r>
            <a:r>
              <a:rPr lang="fr-FR" sz="1300" dirty="0" smtClean="0">
                <a:solidFill>
                  <a:schemeClr val="bg1"/>
                </a:solidFill>
                <a:latin typeface="Andalus" panose="02020603050405020304" pitchFamily="18" charset="-78"/>
                <a:ea typeface="Calibri"/>
                <a:cs typeface="Andalus" panose="02020603050405020304" pitchFamily="18" charset="-78"/>
              </a:rPr>
              <a:t>territoire ». </a:t>
            </a:r>
            <a:r>
              <a:rPr lang="fr-FR" sz="1300" dirty="0">
                <a:solidFill>
                  <a:schemeClr val="bg1"/>
                </a:solidFill>
                <a:latin typeface="Andalus" panose="02020603050405020304" pitchFamily="18" charset="-78"/>
                <a:ea typeface="Calibri"/>
                <a:cs typeface="Andalus" panose="02020603050405020304" pitchFamily="18" charset="-78"/>
              </a:rPr>
              <a:t>Les résultats de cette étude sont attendus pour le début de l’année 2019, et donnera des pistes de développement touristique</a:t>
            </a:r>
            <a:r>
              <a:rPr lang="fr-FR" sz="1300" dirty="0" smtClean="0">
                <a:solidFill>
                  <a:schemeClr val="bg1"/>
                </a:solidFill>
                <a:latin typeface="Andalus" panose="02020603050405020304" pitchFamily="18" charset="-78"/>
                <a:ea typeface="Calibri"/>
                <a:cs typeface="Andalus" panose="02020603050405020304" pitchFamily="18" charset="-78"/>
              </a:rPr>
              <a:t>. La Communauté </a:t>
            </a:r>
            <a:r>
              <a:rPr lang="fr-FR" sz="1300" dirty="0">
                <a:solidFill>
                  <a:schemeClr val="bg1"/>
                </a:solidFill>
                <a:latin typeface="Andalus" panose="02020603050405020304" pitchFamily="18" charset="-78"/>
                <a:ea typeface="Calibri"/>
                <a:cs typeface="Andalus" panose="02020603050405020304" pitchFamily="18" charset="-78"/>
              </a:rPr>
              <a:t>de Communes Dômes Sancy </a:t>
            </a:r>
            <a:r>
              <a:rPr lang="fr-FR" sz="1300" dirty="0" err="1">
                <a:solidFill>
                  <a:schemeClr val="bg1"/>
                </a:solidFill>
                <a:latin typeface="Andalus" panose="02020603050405020304" pitchFamily="18" charset="-78"/>
                <a:ea typeface="Calibri"/>
                <a:cs typeface="Andalus" panose="02020603050405020304" pitchFamily="18" charset="-78"/>
              </a:rPr>
              <a:t>Artense</a:t>
            </a:r>
            <a:r>
              <a:rPr lang="fr-FR" sz="1300" dirty="0">
                <a:solidFill>
                  <a:schemeClr val="bg1"/>
                </a:solidFill>
                <a:latin typeface="Andalus" panose="02020603050405020304" pitchFamily="18" charset="-78"/>
                <a:ea typeface="Calibri"/>
                <a:cs typeface="Andalus" panose="02020603050405020304" pitchFamily="18" charset="-78"/>
              </a:rPr>
              <a:t> et l’Office de </a:t>
            </a:r>
            <a:r>
              <a:rPr lang="fr-FR" sz="1300" dirty="0" smtClean="0">
                <a:solidFill>
                  <a:schemeClr val="bg1"/>
                </a:solidFill>
                <a:latin typeface="Andalus" panose="02020603050405020304" pitchFamily="18" charset="-78"/>
                <a:ea typeface="Calibri"/>
                <a:cs typeface="Andalus" panose="02020603050405020304" pitchFamily="18" charset="-78"/>
              </a:rPr>
              <a:t>tourisme travailleront </a:t>
            </a:r>
            <a:r>
              <a:rPr lang="fr-FR" sz="1300" dirty="0">
                <a:solidFill>
                  <a:schemeClr val="bg1"/>
                </a:solidFill>
                <a:latin typeface="Andalus" panose="02020603050405020304" pitchFamily="18" charset="-78"/>
                <a:ea typeface="Calibri"/>
                <a:cs typeface="Andalus" panose="02020603050405020304" pitchFamily="18" charset="-78"/>
              </a:rPr>
              <a:t>en partenariat afin de mettre en œuvre </a:t>
            </a:r>
            <a:r>
              <a:rPr lang="fr-FR" sz="1300" dirty="0" smtClean="0">
                <a:solidFill>
                  <a:schemeClr val="bg1"/>
                </a:solidFill>
                <a:latin typeface="Andalus" panose="02020603050405020304" pitchFamily="18" charset="-78"/>
                <a:ea typeface="Calibri"/>
                <a:cs typeface="Andalus" panose="02020603050405020304" pitchFamily="18" charset="-78"/>
              </a:rPr>
              <a:t>des </a:t>
            </a:r>
            <a:r>
              <a:rPr lang="fr-FR" sz="1300" dirty="0">
                <a:solidFill>
                  <a:schemeClr val="bg1"/>
                </a:solidFill>
                <a:latin typeface="Andalus" panose="02020603050405020304" pitchFamily="18" charset="-78"/>
                <a:ea typeface="Calibri"/>
                <a:cs typeface="Andalus" panose="02020603050405020304" pitchFamily="18" charset="-78"/>
              </a:rPr>
              <a:t>choix stratégiques.</a:t>
            </a:r>
          </a:p>
          <a:p>
            <a:pPr algn="just">
              <a:lnSpc>
                <a:spcPct val="107000"/>
              </a:lnSpc>
              <a:spcBef>
                <a:spcPts val="0"/>
              </a:spcBef>
              <a:spcAft>
                <a:spcPts val="0"/>
              </a:spcAft>
            </a:pPr>
            <a:endParaRPr lang="fr-FR" sz="1300" dirty="0" smtClean="0">
              <a:solidFill>
                <a:schemeClr val="bg1"/>
              </a:solidFill>
              <a:latin typeface="Andalus" panose="02020603050405020304" pitchFamily="18" charset="-78"/>
              <a:ea typeface="Calibri"/>
              <a:cs typeface="Andalus" panose="02020603050405020304" pitchFamily="18" charset="-78"/>
            </a:endParaRPr>
          </a:p>
          <a:p>
            <a:pPr algn="just">
              <a:lnSpc>
                <a:spcPct val="107000"/>
              </a:lnSpc>
              <a:spcBef>
                <a:spcPts val="0"/>
              </a:spcBef>
              <a:spcAft>
                <a:spcPts val="0"/>
              </a:spcAft>
            </a:pPr>
            <a:r>
              <a:rPr lang="fr-FR" sz="1300" dirty="0" smtClean="0">
                <a:solidFill>
                  <a:schemeClr val="bg1"/>
                </a:solidFill>
                <a:latin typeface="Andalus" panose="02020603050405020304" pitchFamily="18" charset="-78"/>
                <a:ea typeface="Calibri"/>
                <a:cs typeface="Andalus" panose="02020603050405020304" pitchFamily="18" charset="-78"/>
              </a:rPr>
              <a:t>En </a:t>
            </a:r>
            <a:r>
              <a:rPr lang="fr-FR" sz="1300" dirty="0">
                <a:solidFill>
                  <a:schemeClr val="bg1"/>
                </a:solidFill>
                <a:latin typeface="Andalus" panose="02020603050405020304" pitchFamily="18" charset="-78"/>
                <a:ea typeface="Calibri"/>
                <a:cs typeface="Andalus" panose="02020603050405020304" pitchFamily="18" charset="-78"/>
              </a:rPr>
              <a:t>cette fin d’année, l’équipe de l’Office de tourisme travaille activement à la mise en place de l’année 2019 :</a:t>
            </a:r>
          </a:p>
          <a:p>
            <a:pPr algn="just">
              <a:lnSpc>
                <a:spcPct val="107000"/>
              </a:lnSpc>
              <a:spcBef>
                <a:spcPts val="600"/>
              </a:spcBef>
              <a:spcAft>
                <a:spcPts val="0"/>
              </a:spcAft>
            </a:pPr>
            <a:r>
              <a:rPr lang="fr-FR" sz="1300" dirty="0" smtClean="0">
                <a:solidFill>
                  <a:schemeClr val="bg1"/>
                </a:solidFill>
                <a:latin typeface="Andalus" panose="02020603050405020304" pitchFamily="18" charset="-78"/>
                <a:ea typeface="Calibri"/>
                <a:cs typeface="Andalus" panose="02020603050405020304" pitchFamily="18" charset="-78"/>
              </a:rPr>
              <a:t>- </a:t>
            </a:r>
            <a:r>
              <a:rPr lang="fr-FR" sz="1300" dirty="0">
                <a:solidFill>
                  <a:schemeClr val="bg1"/>
                </a:solidFill>
                <a:latin typeface="Andalus" panose="02020603050405020304" pitchFamily="18" charset="-78"/>
                <a:ea typeface="Calibri"/>
                <a:cs typeface="Andalus" panose="02020603050405020304" pitchFamily="18" charset="-78"/>
              </a:rPr>
              <a:t>Des éditions : une nouvelle carte touristique (avril 2019), une nouvelle version du Guide des visites et activités (janvier 2019), Guide des hébergements (janvier 2019), l’Agenda trimestriel des animations, set de table à destination des restaurateurs, </a:t>
            </a:r>
          </a:p>
          <a:p>
            <a:pPr algn="just">
              <a:lnSpc>
                <a:spcPct val="107000"/>
              </a:lnSpc>
              <a:spcBef>
                <a:spcPts val="600"/>
              </a:spcBef>
              <a:spcAft>
                <a:spcPts val="0"/>
              </a:spcAft>
            </a:pPr>
            <a:r>
              <a:rPr lang="fr-FR" sz="1300" dirty="0">
                <a:solidFill>
                  <a:schemeClr val="bg1"/>
                </a:solidFill>
                <a:latin typeface="Andalus" panose="02020603050405020304" pitchFamily="18" charset="-78"/>
                <a:ea typeface="Calibri"/>
                <a:cs typeface="Andalus" panose="02020603050405020304" pitchFamily="18" charset="-78"/>
              </a:rPr>
              <a:t> </a:t>
            </a:r>
            <a:r>
              <a:rPr lang="fr-FR" sz="1300" dirty="0" smtClean="0">
                <a:solidFill>
                  <a:schemeClr val="bg1"/>
                </a:solidFill>
                <a:latin typeface="Andalus" panose="02020603050405020304" pitchFamily="18" charset="-78"/>
                <a:ea typeface="Calibri"/>
                <a:cs typeface="Andalus" panose="02020603050405020304" pitchFamily="18" charset="-78"/>
              </a:rPr>
              <a:t>- </a:t>
            </a:r>
            <a:r>
              <a:rPr lang="fr-FR" sz="1300" dirty="0">
                <a:solidFill>
                  <a:schemeClr val="bg1"/>
                </a:solidFill>
                <a:latin typeface="Andalus" panose="02020603050405020304" pitchFamily="18" charset="-78"/>
                <a:ea typeface="Calibri"/>
                <a:cs typeface="Andalus" panose="02020603050405020304" pitchFamily="18" charset="-78"/>
              </a:rPr>
              <a:t>Coordonner et accompagner ses prestataires touristiques: ateliers numériques, accompagnement dans leurs démarches (mise en place de la nouvelle réforme de la taxe de séjour, classement, labellisation…),</a:t>
            </a:r>
          </a:p>
          <a:p>
            <a:pPr algn="just">
              <a:lnSpc>
                <a:spcPct val="107000"/>
              </a:lnSpc>
              <a:spcBef>
                <a:spcPts val="600"/>
              </a:spcBef>
              <a:spcAft>
                <a:spcPts val="0"/>
              </a:spcAft>
            </a:pPr>
            <a:r>
              <a:rPr lang="fr-FR" sz="1300" dirty="0">
                <a:solidFill>
                  <a:schemeClr val="bg1"/>
                </a:solidFill>
                <a:latin typeface="Andalus" panose="02020603050405020304" pitchFamily="18" charset="-78"/>
                <a:ea typeface="Calibri"/>
                <a:cs typeface="Andalus" panose="02020603050405020304" pitchFamily="18" charset="-78"/>
              </a:rPr>
              <a:t> </a:t>
            </a:r>
            <a:r>
              <a:rPr lang="fr-FR" sz="1300" dirty="0" smtClean="0">
                <a:solidFill>
                  <a:schemeClr val="bg1"/>
                </a:solidFill>
                <a:latin typeface="Andalus" panose="02020603050405020304" pitchFamily="18" charset="-78"/>
                <a:ea typeface="Calibri"/>
                <a:cs typeface="Andalus" panose="02020603050405020304" pitchFamily="18" charset="-78"/>
              </a:rPr>
              <a:t>- </a:t>
            </a:r>
            <a:r>
              <a:rPr lang="fr-FR" sz="1300" dirty="0">
                <a:solidFill>
                  <a:schemeClr val="bg1"/>
                </a:solidFill>
                <a:latin typeface="Andalus" panose="02020603050405020304" pitchFamily="18" charset="-78"/>
                <a:ea typeface="Calibri"/>
                <a:cs typeface="Andalus" panose="02020603050405020304" pitchFamily="18" charset="-78"/>
              </a:rPr>
              <a:t>Des évolutions sur le site internet et une présence active sur les réseaux sociaux,</a:t>
            </a:r>
          </a:p>
          <a:p>
            <a:pPr algn="just">
              <a:lnSpc>
                <a:spcPct val="107000"/>
              </a:lnSpc>
              <a:spcBef>
                <a:spcPts val="600"/>
              </a:spcBef>
              <a:spcAft>
                <a:spcPts val="0"/>
              </a:spcAft>
            </a:pPr>
            <a:r>
              <a:rPr lang="fr-FR" sz="1300" dirty="0">
                <a:solidFill>
                  <a:schemeClr val="bg1"/>
                </a:solidFill>
                <a:latin typeface="Andalus" panose="02020603050405020304" pitchFamily="18" charset="-78"/>
                <a:ea typeface="Calibri"/>
                <a:cs typeface="Andalus" panose="02020603050405020304" pitchFamily="18" charset="-78"/>
              </a:rPr>
              <a:t> </a:t>
            </a:r>
            <a:r>
              <a:rPr lang="fr-FR" sz="1300" dirty="0" smtClean="0">
                <a:solidFill>
                  <a:schemeClr val="bg1"/>
                </a:solidFill>
                <a:latin typeface="Andalus" panose="02020603050405020304" pitchFamily="18" charset="-78"/>
                <a:ea typeface="Calibri"/>
                <a:cs typeface="Andalus" panose="02020603050405020304" pitchFamily="18" charset="-78"/>
              </a:rPr>
              <a:t>- </a:t>
            </a:r>
            <a:r>
              <a:rPr lang="fr-FR" sz="1300" dirty="0">
                <a:solidFill>
                  <a:schemeClr val="bg1"/>
                </a:solidFill>
                <a:latin typeface="Andalus" panose="02020603050405020304" pitchFamily="18" charset="-78"/>
                <a:ea typeface="Calibri"/>
                <a:cs typeface="Andalus" panose="02020603050405020304" pitchFamily="18" charset="-78"/>
              </a:rPr>
              <a:t>La mise en place d’un accueil de qualité dans nos bureaux d'accueil,</a:t>
            </a:r>
          </a:p>
          <a:p>
            <a:pPr algn="just">
              <a:lnSpc>
                <a:spcPct val="107000"/>
              </a:lnSpc>
              <a:spcBef>
                <a:spcPts val="600"/>
              </a:spcBef>
              <a:spcAft>
                <a:spcPts val="0"/>
              </a:spcAft>
            </a:pPr>
            <a:r>
              <a:rPr lang="fr-FR" sz="1300" dirty="0">
                <a:solidFill>
                  <a:schemeClr val="bg1"/>
                </a:solidFill>
                <a:latin typeface="Andalus" panose="02020603050405020304" pitchFamily="18" charset="-78"/>
                <a:ea typeface="Calibri"/>
                <a:cs typeface="Andalus" panose="02020603050405020304" pitchFamily="18" charset="-78"/>
              </a:rPr>
              <a:t> </a:t>
            </a:r>
            <a:r>
              <a:rPr lang="fr-FR" sz="1300" dirty="0" smtClean="0">
                <a:solidFill>
                  <a:schemeClr val="bg1"/>
                </a:solidFill>
                <a:latin typeface="Andalus" panose="02020603050405020304" pitchFamily="18" charset="-78"/>
                <a:ea typeface="Calibri"/>
                <a:cs typeface="Andalus" panose="02020603050405020304" pitchFamily="18" charset="-78"/>
              </a:rPr>
              <a:t>- </a:t>
            </a:r>
            <a:r>
              <a:rPr lang="fr-FR" sz="1300" dirty="0">
                <a:solidFill>
                  <a:schemeClr val="bg1"/>
                </a:solidFill>
                <a:latin typeface="Andalus" panose="02020603050405020304" pitchFamily="18" charset="-78"/>
                <a:ea typeface="Calibri"/>
                <a:cs typeface="Andalus" panose="02020603050405020304" pitchFamily="18" charset="-78"/>
              </a:rPr>
              <a:t>Un programme d’animations (visites guidées, sorties orpaillage, visites de fermes, etc.),</a:t>
            </a:r>
          </a:p>
          <a:p>
            <a:pPr algn="just">
              <a:lnSpc>
                <a:spcPct val="107000"/>
              </a:lnSpc>
              <a:spcBef>
                <a:spcPts val="600"/>
              </a:spcBef>
              <a:spcAft>
                <a:spcPts val="0"/>
              </a:spcAft>
            </a:pPr>
            <a:r>
              <a:rPr lang="fr-FR" sz="1300" dirty="0">
                <a:solidFill>
                  <a:schemeClr val="bg1"/>
                </a:solidFill>
                <a:latin typeface="Andalus" panose="02020603050405020304" pitchFamily="18" charset="-78"/>
                <a:ea typeface="Calibri"/>
                <a:cs typeface="Andalus" panose="02020603050405020304" pitchFamily="18" charset="-78"/>
              </a:rPr>
              <a:t> </a:t>
            </a:r>
            <a:r>
              <a:rPr lang="fr-FR" sz="1300" dirty="0" smtClean="0">
                <a:solidFill>
                  <a:schemeClr val="bg1"/>
                </a:solidFill>
                <a:latin typeface="Andalus" panose="02020603050405020304" pitchFamily="18" charset="-78"/>
                <a:ea typeface="Calibri"/>
                <a:cs typeface="Andalus" panose="02020603050405020304" pitchFamily="18" charset="-78"/>
              </a:rPr>
              <a:t>- </a:t>
            </a:r>
            <a:r>
              <a:rPr lang="fr-FR" sz="1300" dirty="0">
                <a:solidFill>
                  <a:schemeClr val="bg1"/>
                </a:solidFill>
                <a:latin typeface="Andalus" panose="02020603050405020304" pitchFamily="18" charset="-78"/>
                <a:ea typeface="Calibri"/>
                <a:cs typeface="Andalus" panose="02020603050405020304" pitchFamily="18" charset="-78"/>
              </a:rPr>
              <a:t>La commercialisation de produits touristiques « packagés » à destination des groupes</a:t>
            </a:r>
            <a:r>
              <a:rPr lang="fr-FR" sz="1300" dirty="0" smtClean="0">
                <a:solidFill>
                  <a:schemeClr val="bg1"/>
                </a:solidFill>
                <a:latin typeface="Andalus" panose="02020603050405020304" pitchFamily="18" charset="-78"/>
                <a:ea typeface="Calibri"/>
                <a:cs typeface="Andalus" panose="02020603050405020304" pitchFamily="18" charset="-78"/>
              </a:rPr>
              <a:t>.</a:t>
            </a:r>
          </a:p>
          <a:p>
            <a:pPr algn="just">
              <a:lnSpc>
                <a:spcPct val="107000"/>
              </a:lnSpc>
              <a:spcBef>
                <a:spcPts val="600"/>
              </a:spcBef>
              <a:spcAft>
                <a:spcPts val="0"/>
              </a:spcAft>
            </a:pPr>
            <a:endParaRPr lang="fr-FR" sz="1300" dirty="0" smtClean="0">
              <a:solidFill>
                <a:schemeClr val="bg1"/>
              </a:solidFill>
              <a:latin typeface="Andalus" panose="02020603050405020304" pitchFamily="18" charset="-78"/>
              <a:ea typeface="Calibri"/>
              <a:cs typeface="Andalus" panose="02020603050405020304" pitchFamily="18" charset="-78"/>
            </a:endParaRPr>
          </a:p>
          <a:p>
            <a:pPr algn="just">
              <a:lnSpc>
                <a:spcPct val="107000"/>
              </a:lnSpc>
              <a:spcBef>
                <a:spcPts val="0"/>
              </a:spcBef>
              <a:spcAft>
                <a:spcPts val="0"/>
              </a:spcAft>
            </a:pPr>
            <a:r>
              <a:rPr lang="fr-FR" sz="1300" u="sng" dirty="0" smtClean="0">
                <a:solidFill>
                  <a:srgbClr val="0563C1"/>
                </a:solidFill>
                <a:latin typeface="Andalus" panose="02020603050405020304" pitchFamily="18" charset="-78"/>
                <a:ea typeface="Calibri"/>
                <a:cs typeface="Andalus" panose="02020603050405020304" pitchFamily="18" charset="-78"/>
                <a:hlinkClick r:id="rId3"/>
              </a:rPr>
              <a:t>infostourisme@auvergnevolcansancy.com</a:t>
            </a:r>
            <a:endParaRPr lang="fr-FR" sz="1300" dirty="0">
              <a:latin typeface="Andalus" panose="02020603050405020304" pitchFamily="18" charset="-78"/>
              <a:ea typeface="Calibri"/>
              <a:cs typeface="Andalus" panose="02020603050405020304" pitchFamily="18" charset="-78"/>
            </a:endParaRPr>
          </a:p>
          <a:p>
            <a:pPr algn="just">
              <a:lnSpc>
                <a:spcPct val="107000"/>
              </a:lnSpc>
              <a:spcBef>
                <a:spcPts val="0"/>
              </a:spcBef>
              <a:spcAft>
                <a:spcPts val="0"/>
              </a:spcAft>
            </a:pPr>
            <a:r>
              <a:rPr lang="fr-FR" sz="1300" u="sng" dirty="0" smtClean="0">
                <a:solidFill>
                  <a:srgbClr val="0563C1"/>
                </a:solidFill>
                <a:latin typeface="Andalus" panose="02020603050405020304" pitchFamily="18" charset="-78"/>
                <a:ea typeface="Calibri"/>
                <a:cs typeface="Andalus" panose="02020603050405020304" pitchFamily="18" charset="-78"/>
              </a:rPr>
              <a:t>www.auvergnevolcansancy.com</a:t>
            </a:r>
            <a:endParaRPr lang="fr-FR" sz="1300" dirty="0">
              <a:latin typeface="Andalus" panose="02020603050405020304" pitchFamily="18" charset="-78"/>
              <a:ea typeface="Calibri"/>
              <a:cs typeface="Andalus" panose="02020603050405020304" pitchFamily="18" charset="-78"/>
            </a:endParaRPr>
          </a:p>
        </p:txBody>
      </p:sp>
      <p:pic>
        <p:nvPicPr>
          <p:cNvPr id="4" name="Picture 2" descr="Résultat de recherche d'images pour &quot;FLOCON de neig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74020">
            <a:off x="969744" y="8824186"/>
            <a:ext cx="720080" cy="829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55600">
            <a:off x="4438609" y="8154862"/>
            <a:ext cx="2024093" cy="1123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6210" y="560512"/>
            <a:ext cx="987126" cy="740344"/>
          </a:xfrm>
          <a:prstGeom prst="rect">
            <a:avLst/>
          </a:prstGeom>
        </p:spPr>
      </p:pic>
    </p:spTree>
    <p:extLst>
      <p:ext uri="{BB962C8B-B14F-4D97-AF65-F5344CB8AC3E}">
        <p14:creationId xmlns:p14="http://schemas.microsoft.com/office/powerpoint/2010/main" val="3405638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364518" y="293151"/>
            <a:ext cx="4504643" cy="936104"/>
          </a:xfrm>
        </p:spPr>
        <p:txBody>
          <a:bodyPr/>
          <a:lstStyle/>
          <a:p>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 L’urbanisme dans tous ses états !</a:t>
            </a:r>
            <a:endPar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endParaRPr>
          </a:p>
        </p:txBody>
      </p:sp>
      <p:sp>
        <p:nvSpPr>
          <p:cNvPr id="9" name="ZoneTexte 8"/>
          <p:cNvSpPr txBox="1"/>
          <p:nvPr/>
        </p:nvSpPr>
        <p:spPr>
          <a:xfrm>
            <a:off x="332658" y="1352601"/>
            <a:ext cx="6192688" cy="8217634"/>
          </a:xfrm>
          <a:prstGeom prst="rect">
            <a:avLst/>
          </a:prstGeom>
          <a:noFill/>
        </p:spPr>
        <p:txBody>
          <a:bodyPr wrap="square" rtlCol="0">
            <a:spAutoFit/>
          </a:bodyPr>
          <a:lstStyle/>
          <a:p>
            <a:pPr algn="just"/>
            <a:r>
              <a:rPr lang="fr-FR" sz="1300" dirty="0" smtClean="0">
                <a:solidFill>
                  <a:schemeClr val="bg1"/>
                </a:solidFill>
                <a:latin typeface="Andalus" panose="02020603050405020304" pitchFamily="18" charset="-78"/>
                <a:cs typeface="Andalus" panose="02020603050405020304" pitchFamily="18" charset="-78"/>
              </a:rPr>
              <a:t>Vous avez des projets pour votre maison? Votre jardin ? N’oubliez pas de les déclarer pour être en conformité avec le Code de l’Urbanisme. Selon la </a:t>
            </a:r>
            <a:r>
              <a:rPr lang="fr-FR" sz="1300" dirty="0">
                <a:solidFill>
                  <a:schemeClr val="bg1"/>
                </a:solidFill>
                <a:latin typeface="Andalus" panose="02020603050405020304" pitchFamily="18" charset="-78"/>
                <a:cs typeface="Andalus" panose="02020603050405020304" pitchFamily="18" charset="-78"/>
              </a:rPr>
              <a:t>nature des travaux envisagés, il peut s’agir d’une simple déclaration préalable, ou d’un permis de construire</a:t>
            </a:r>
            <a:r>
              <a:rPr lang="fr-FR" sz="1300" dirty="0" smtClean="0">
                <a:solidFill>
                  <a:schemeClr val="bg1"/>
                </a:solidFill>
                <a:latin typeface="Andalus" panose="02020603050405020304" pitchFamily="18" charset="-78"/>
                <a:cs typeface="Andalus" panose="02020603050405020304" pitchFamily="18" charset="-78"/>
              </a:rPr>
              <a:t>.</a:t>
            </a:r>
          </a:p>
          <a:p>
            <a:pPr algn="just"/>
            <a:endParaRPr lang="fr-FR" sz="1300" dirty="0" smtClean="0">
              <a:solidFill>
                <a:schemeClr val="bg1"/>
              </a:solidFill>
              <a:latin typeface="Andalus" panose="02020603050405020304" pitchFamily="18" charset="-78"/>
              <a:cs typeface="Andalus" panose="02020603050405020304" pitchFamily="18" charset="-78"/>
            </a:endParaRPr>
          </a:p>
          <a:p>
            <a:pPr algn="just"/>
            <a:r>
              <a:rPr lang="fr-FR" sz="1300" b="1" i="1" dirty="0">
                <a:solidFill>
                  <a:srgbClr val="67B4E5"/>
                </a:solidFill>
                <a:latin typeface="Andalus" panose="02020603050405020304" pitchFamily="18" charset="-78"/>
                <a:cs typeface="Andalus" panose="02020603050405020304" pitchFamily="18" charset="-78"/>
              </a:rPr>
              <a:t>Travaux dispensés d’autorisation d’urbanisme</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les aménagements intérieurs quand ils n’engagent pas de changement de destination des locaux existants, de création d’ouverture, ni de création de niveau supplémentaire,</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les constructions dont les dimensions ne dépassent pas 12 m de hauteur et 5 m² au sol,</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les petits </a:t>
            </a:r>
            <a:r>
              <a:rPr lang="fr-FR" sz="1300" dirty="0" smtClean="0">
                <a:solidFill>
                  <a:schemeClr val="bg1"/>
                </a:solidFill>
                <a:latin typeface="Andalus" panose="02020603050405020304" pitchFamily="18" charset="-78"/>
                <a:cs typeface="Andalus" panose="02020603050405020304" pitchFamily="18" charset="-78"/>
              </a:rPr>
              <a:t>travaux d’entretien </a:t>
            </a:r>
            <a:r>
              <a:rPr lang="fr-FR" sz="1300" dirty="0">
                <a:solidFill>
                  <a:schemeClr val="bg1"/>
                </a:solidFill>
                <a:latin typeface="Andalus" panose="02020603050405020304" pitchFamily="18" charset="-78"/>
                <a:cs typeface="Andalus" panose="02020603050405020304" pitchFamily="18" charset="-78"/>
              </a:rPr>
              <a:t>ou de réparation ordinaire,</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les petites éoliennes,</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les châssis et serres de production dont la hauteur est inférieure à 1,80 </a:t>
            </a:r>
            <a:r>
              <a:rPr lang="fr-FR" sz="1300" dirty="0" smtClean="0">
                <a:solidFill>
                  <a:schemeClr val="bg1"/>
                </a:solidFill>
                <a:latin typeface="Andalus" panose="02020603050405020304" pitchFamily="18" charset="-78"/>
                <a:cs typeface="Andalus" panose="02020603050405020304" pitchFamily="18" charset="-78"/>
              </a:rPr>
              <a:t>m.</a:t>
            </a:r>
          </a:p>
          <a:p>
            <a:pPr algn="just"/>
            <a:endParaRPr lang="fr-FR" sz="1300" dirty="0">
              <a:solidFill>
                <a:schemeClr val="bg1"/>
              </a:solidFill>
              <a:latin typeface="Andalus" panose="02020603050405020304" pitchFamily="18" charset="-78"/>
              <a:cs typeface="Andalus" panose="02020603050405020304" pitchFamily="18" charset="-78"/>
            </a:endParaRPr>
          </a:p>
          <a:p>
            <a:pPr algn="just"/>
            <a:endParaRPr lang="fr-FR" sz="1300" b="1" dirty="0" smtClean="0">
              <a:solidFill>
                <a:srgbClr val="67B4E5"/>
              </a:solidFill>
              <a:latin typeface="Andalus" panose="02020603050405020304" pitchFamily="18" charset="-78"/>
              <a:cs typeface="Andalus" panose="02020603050405020304" pitchFamily="18" charset="-78"/>
            </a:endParaRPr>
          </a:p>
          <a:p>
            <a:pPr algn="just"/>
            <a:r>
              <a:rPr lang="fr-FR" sz="1300" b="1" i="1" dirty="0" smtClean="0">
                <a:solidFill>
                  <a:srgbClr val="67B4E5"/>
                </a:solidFill>
                <a:latin typeface="Andalus" panose="02020603050405020304" pitchFamily="18" charset="-78"/>
                <a:cs typeface="Andalus" panose="02020603050405020304" pitchFamily="18" charset="-78"/>
              </a:rPr>
              <a:t>Travaux </a:t>
            </a:r>
            <a:r>
              <a:rPr lang="fr-FR" sz="1300" b="1" i="1" dirty="0">
                <a:solidFill>
                  <a:srgbClr val="67B4E5"/>
                </a:solidFill>
                <a:latin typeface="Andalus" panose="02020603050405020304" pitchFamily="18" charset="-78"/>
                <a:cs typeface="Andalus" panose="02020603050405020304" pitchFamily="18" charset="-78"/>
              </a:rPr>
              <a:t>soumis à l’obligation de déposer une déclaration préalable</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création de 5 à 20 m² de surface de plancher </a:t>
            </a:r>
            <a:r>
              <a:rPr lang="fr-FR" sz="1300" dirty="0" smtClean="0">
                <a:solidFill>
                  <a:schemeClr val="bg1"/>
                </a:solidFill>
                <a:latin typeface="Andalus" panose="02020603050405020304" pitchFamily="18" charset="-78"/>
                <a:cs typeface="Andalus" panose="02020603050405020304" pitchFamily="18" charset="-78"/>
              </a:rPr>
              <a:t>(véranda</a:t>
            </a:r>
            <a:r>
              <a:rPr lang="fr-FR" sz="1300" dirty="0">
                <a:solidFill>
                  <a:schemeClr val="bg1"/>
                </a:solidFill>
                <a:latin typeface="Andalus" panose="02020603050405020304" pitchFamily="18" charset="-78"/>
                <a:cs typeface="Andalus" panose="02020603050405020304" pitchFamily="18" charset="-78"/>
              </a:rPr>
              <a:t>, garage, préau, pergola, abri de jardin, etc.),</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a:t>
            </a:r>
            <a:r>
              <a:rPr lang="fr-FR" sz="1300" dirty="0" smtClean="0">
                <a:solidFill>
                  <a:schemeClr val="bg1"/>
                </a:solidFill>
                <a:latin typeface="Andalus" panose="02020603050405020304" pitchFamily="18" charset="-78"/>
                <a:cs typeface="Andalus" panose="02020603050405020304" pitchFamily="18" charset="-78"/>
              </a:rPr>
              <a:t>ravalement, modification </a:t>
            </a:r>
            <a:r>
              <a:rPr lang="fr-FR" sz="1300" dirty="0">
                <a:solidFill>
                  <a:schemeClr val="bg1"/>
                </a:solidFill>
                <a:latin typeface="Andalus" panose="02020603050405020304" pitchFamily="18" charset="-78"/>
                <a:cs typeface="Andalus" panose="02020603050405020304" pitchFamily="18" charset="-78"/>
              </a:rPr>
              <a:t>de façade,</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percement d’une ouverture ou agrandissement d’une ouverture existante,</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création, remplacement ou suppression de fenêtres de toit (velux),</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changement de destination de locaux existants,</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construction ou modification de </a:t>
            </a:r>
            <a:r>
              <a:rPr lang="fr-FR" sz="1300" dirty="0" smtClean="0">
                <a:solidFill>
                  <a:schemeClr val="bg1"/>
                </a:solidFill>
                <a:latin typeface="Andalus" panose="02020603050405020304" pitchFamily="18" charset="-78"/>
                <a:cs typeface="Andalus" panose="02020603050405020304" pitchFamily="18" charset="-78"/>
              </a:rPr>
              <a:t>clôture,  </a:t>
            </a:r>
            <a:r>
              <a:rPr lang="fr-FR" sz="1300" dirty="0">
                <a:solidFill>
                  <a:schemeClr val="bg1"/>
                </a:solidFill>
                <a:latin typeface="Andalus" panose="02020603050405020304" pitchFamily="18" charset="-78"/>
                <a:cs typeface="Andalus" panose="02020603050405020304" pitchFamily="18" charset="-78"/>
              </a:rPr>
              <a:t>adjonctions de parements,</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les piscines dont la couverture est inférieure à 1,80 m (de 10 à 100 m²),</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construction des équipements liés à la climatisation ou aux énergies </a:t>
            </a:r>
            <a:r>
              <a:rPr lang="fr-FR" sz="1300" dirty="0" smtClean="0">
                <a:solidFill>
                  <a:schemeClr val="bg1"/>
                </a:solidFill>
                <a:latin typeface="Andalus" panose="02020603050405020304" pitchFamily="18" charset="-78"/>
                <a:cs typeface="Andalus" panose="02020603050405020304" pitchFamily="18" charset="-78"/>
              </a:rPr>
              <a:t>renouvelables dès </a:t>
            </a:r>
            <a:r>
              <a:rPr lang="fr-FR" sz="1300" dirty="0">
                <a:solidFill>
                  <a:schemeClr val="bg1"/>
                </a:solidFill>
                <a:latin typeface="Andalus" panose="02020603050405020304" pitchFamily="18" charset="-78"/>
                <a:cs typeface="Andalus" panose="02020603050405020304" pitchFamily="18" charset="-78"/>
              </a:rPr>
              <a:t>lors qu’ils présentent une modification de l’aspect du bâti,</a:t>
            </a:r>
          </a:p>
          <a:p>
            <a:pPr algn="just">
              <a:spcBef>
                <a:spcPts val="600"/>
              </a:spcBef>
            </a:pPr>
            <a:r>
              <a:rPr lang="fr-FR" sz="1300" i="1" dirty="0">
                <a:solidFill>
                  <a:schemeClr val="bg1"/>
                </a:solidFill>
                <a:latin typeface="Andalus" panose="02020603050405020304" pitchFamily="18" charset="-78"/>
                <a:cs typeface="Andalus" panose="02020603050405020304" pitchFamily="18" charset="-78"/>
              </a:rPr>
              <a:t>Dans le périmètre de protection de monument historique, les travaux suivants sont également soumis à déclaration préalable et à l’avis de l’Architecte des Bâtiments de France</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peinture des menuiseries dans un ton différent de celui d’origine,</a:t>
            </a:r>
          </a:p>
          <a:p>
            <a:pPr algn="just">
              <a:spcBef>
                <a:spcPts val="600"/>
              </a:spcBef>
            </a:pPr>
            <a:r>
              <a:rPr lang="fr-FR" sz="1300" dirty="0" smtClean="0">
                <a:solidFill>
                  <a:schemeClr val="bg1"/>
                </a:solidFill>
                <a:latin typeface="Andalus" panose="02020603050405020304" pitchFamily="18" charset="-78"/>
                <a:cs typeface="Andalus" panose="02020603050405020304" pitchFamily="18" charset="-78"/>
              </a:rPr>
              <a:t>– changement de portes, volets, fenêtres, dans le cas d’un changement de teinte, de technologie (passage de volets classiques aux volets </a:t>
            </a:r>
            <a:r>
              <a:rPr lang="fr-FR" sz="1300" dirty="0">
                <a:solidFill>
                  <a:schemeClr val="bg1"/>
                </a:solidFill>
                <a:latin typeface="Andalus" panose="02020603050405020304" pitchFamily="18" charset="-78"/>
                <a:cs typeface="Andalus" panose="02020603050405020304" pitchFamily="18" charset="-78"/>
              </a:rPr>
              <a:t>roulants) ou de matériau (par exemple du bois au PVC),</a:t>
            </a:r>
          </a:p>
          <a:p>
            <a:pPr algn="just">
              <a:spcBef>
                <a:spcPts val="600"/>
              </a:spcBef>
            </a:pPr>
            <a:r>
              <a:rPr lang="fr-FR" sz="1300" dirty="0">
                <a:solidFill>
                  <a:schemeClr val="bg1"/>
                </a:solidFill>
                <a:latin typeface="Andalus" panose="02020603050405020304" pitchFamily="18" charset="-78"/>
                <a:cs typeface="Andalus" panose="02020603050405020304" pitchFamily="18" charset="-78"/>
              </a:rPr>
              <a:t>– réfection de toiture avec des matériaux, gouttières ou descentes différentes de l’origine,</a:t>
            </a:r>
          </a:p>
          <a:p>
            <a:endParaRPr lang="fr-FR" sz="1300" b="1" dirty="0">
              <a:solidFill>
                <a:srgbClr val="CC0000"/>
              </a:solidFill>
              <a:latin typeface="Andalus" panose="02020603050405020304" pitchFamily="18" charset="-78"/>
              <a:cs typeface="Andalus" panose="02020603050405020304" pitchFamily="18" charset="-78"/>
            </a:endParaRPr>
          </a:p>
          <a:p>
            <a:pPr algn="just"/>
            <a:endParaRPr lang="fr-FR" sz="1400" dirty="0" smtClean="0">
              <a:solidFill>
                <a:schemeClr val="bg1"/>
              </a:solidFill>
              <a:latin typeface="Andalus" panose="02020603050405020304" pitchFamily="18" charset="-78"/>
              <a:cs typeface="Andalus" panose="02020603050405020304" pitchFamily="18" charset="-78"/>
            </a:endParaRPr>
          </a:p>
        </p:txBody>
      </p:sp>
      <p:pic>
        <p:nvPicPr>
          <p:cNvPr id="5" name="Picture 2" descr="Résultat de recherche d'images pour &quot;FLOCON de neig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54559">
            <a:off x="5082516" y="408399"/>
            <a:ext cx="720080" cy="82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94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8680" y="1064567"/>
            <a:ext cx="6048672" cy="5019179"/>
          </a:xfrm>
        </p:spPr>
        <p:txBody>
          <a:bodyPr tIns="72000">
            <a:normAutofit/>
          </a:bodyPr>
          <a:lstStyle/>
          <a:p>
            <a:pPr marL="0" indent="0" algn="just">
              <a:spcBef>
                <a:spcPts val="0"/>
              </a:spcBef>
              <a:spcAft>
                <a:spcPts val="0"/>
              </a:spcAft>
              <a:buNone/>
            </a:pPr>
            <a:r>
              <a:rPr lang="fr-FR" sz="1300" b="1" i="1" dirty="0" smtClean="0">
                <a:solidFill>
                  <a:srgbClr val="67B4E5"/>
                </a:solidFill>
                <a:latin typeface="Andalus" panose="02020603050405020304" pitchFamily="18" charset="-78"/>
                <a:cs typeface="Andalus" panose="02020603050405020304" pitchFamily="18" charset="-78"/>
              </a:rPr>
              <a:t>Travaux </a:t>
            </a:r>
            <a:r>
              <a:rPr lang="fr-FR" sz="1300" b="1" i="1" dirty="0">
                <a:solidFill>
                  <a:srgbClr val="67B4E5"/>
                </a:solidFill>
                <a:latin typeface="Andalus" panose="02020603050405020304" pitchFamily="18" charset="-78"/>
                <a:cs typeface="Andalus" panose="02020603050405020304" pitchFamily="18" charset="-78"/>
              </a:rPr>
              <a:t>soumis à l’obligation de déposer un permis de construire</a:t>
            </a:r>
            <a:r>
              <a:rPr lang="fr-FR" sz="1300" dirty="0">
                <a:solidFill>
                  <a:srgbClr val="67B4E5"/>
                </a:solidFill>
                <a:latin typeface="Andalus" panose="02020603050405020304" pitchFamily="18" charset="-78"/>
                <a:cs typeface="Andalus" panose="02020603050405020304" pitchFamily="18" charset="-78"/>
              </a:rPr>
              <a:t/>
            </a:r>
            <a:br>
              <a:rPr lang="fr-FR" sz="1300" dirty="0">
                <a:solidFill>
                  <a:srgbClr val="67B4E5"/>
                </a:solidFill>
                <a:latin typeface="Andalus" panose="02020603050405020304" pitchFamily="18" charset="-78"/>
                <a:cs typeface="Andalus" panose="02020603050405020304" pitchFamily="18" charset="-78"/>
              </a:rPr>
            </a:br>
            <a:endParaRPr lang="fr-FR" sz="1300" dirty="0">
              <a:solidFill>
                <a:srgbClr val="67B4E5"/>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 </a:t>
            </a:r>
            <a:r>
              <a:rPr lang="fr-FR" sz="1300" dirty="0">
                <a:solidFill>
                  <a:schemeClr val="bg1"/>
                </a:solidFill>
                <a:latin typeface="Andalus" panose="02020603050405020304" pitchFamily="18" charset="-78"/>
                <a:cs typeface="Andalus" panose="02020603050405020304" pitchFamily="18" charset="-78"/>
              </a:rPr>
              <a:t>la construction ou l’agrandissement d’une maison individuelle ou de ses annexes (de plus de 20 m²</a:t>
            </a:r>
            <a:r>
              <a:rPr lang="fr-FR" sz="1300" dirty="0" smtClean="0">
                <a:solidFill>
                  <a:schemeClr val="bg1"/>
                </a:solidFill>
                <a:latin typeface="Andalus" panose="02020603050405020304" pitchFamily="18" charset="-78"/>
                <a:cs typeface="Andalus" panose="02020603050405020304" pitchFamily="18" charset="-78"/>
              </a:rPr>
              <a:t>),</a:t>
            </a:r>
          </a:p>
          <a:p>
            <a:pPr marL="0" indent="0" algn="just">
              <a:spcBef>
                <a:spcPts val="60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 </a:t>
            </a:r>
            <a:r>
              <a:rPr lang="fr-FR" sz="1300" dirty="0">
                <a:solidFill>
                  <a:schemeClr val="bg1"/>
                </a:solidFill>
                <a:latin typeface="Andalus" panose="02020603050405020304" pitchFamily="18" charset="-78"/>
                <a:cs typeface="Andalus" panose="02020603050405020304" pitchFamily="18" charset="-78"/>
              </a:rPr>
              <a:t>le changement de destination du bâti existant ayant pour effet de modifier soit les structures porteuses, soit sa façade (habitation en commerce, garage en habitation, une habitation en plusieurs logements</a:t>
            </a:r>
            <a:r>
              <a:rPr lang="fr-FR" sz="1300" dirty="0" smtClean="0">
                <a:solidFill>
                  <a:schemeClr val="bg1"/>
                </a:solidFill>
                <a:latin typeface="Andalus" panose="02020603050405020304" pitchFamily="18" charset="-78"/>
                <a:cs typeface="Andalus" panose="02020603050405020304" pitchFamily="18" charset="-78"/>
              </a:rPr>
              <a:t>…),</a:t>
            </a:r>
          </a:p>
          <a:p>
            <a:pPr marL="0" indent="0" algn="just">
              <a:spcBef>
                <a:spcPts val="60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 </a:t>
            </a:r>
            <a:r>
              <a:rPr lang="fr-FR" sz="1300" dirty="0">
                <a:solidFill>
                  <a:schemeClr val="bg1"/>
                </a:solidFill>
                <a:latin typeface="Andalus" panose="02020603050405020304" pitchFamily="18" charset="-78"/>
                <a:cs typeface="Andalus" panose="02020603050405020304" pitchFamily="18" charset="-78"/>
              </a:rPr>
              <a:t>la construction de tout bâtiment, entrepôt, hangar à vocation commerciale, industrielle, artisanale, agricole ou de bureaux</a:t>
            </a:r>
            <a:r>
              <a:rPr lang="fr-FR" sz="1300" dirty="0" smtClean="0">
                <a:solidFill>
                  <a:schemeClr val="bg1"/>
                </a:solidFill>
                <a:latin typeface="Andalus" panose="02020603050405020304" pitchFamily="18" charset="-78"/>
                <a:cs typeface="Andalus" panose="02020603050405020304" pitchFamily="18" charset="-78"/>
              </a:rPr>
              <a:t>. Si le projet d’extension dépasse les 150m², il faudra obligatoirement avoir recours à un architecte.</a:t>
            </a:r>
          </a:p>
          <a:p>
            <a:pPr marL="0" indent="0" algn="just">
              <a:spcBef>
                <a:spcPts val="60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L’exécution de travaux sans autorisation préalable ou non conforme est passible de poursuites pénales.</a:t>
            </a: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600"/>
              </a:spcBef>
              <a:spcAft>
                <a:spcPts val="0"/>
              </a:spcAft>
              <a:buNone/>
            </a:pPr>
            <a:endParaRPr lang="fr-FR" sz="1300" b="1" dirty="0" smtClean="0">
              <a:solidFill>
                <a:schemeClr val="bg1"/>
              </a:solidFill>
              <a:latin typeface="Andalus" panose="02020603050405020304" pitchFamily="18" charset="-78"/>
              <a:cs typeface="Andalus" panose="02020603050405020304" pitchFamily="18" charset="-78"/>
            </a:endParaRPr>
          </a:p>
          <a:p>
            <a:pPr marL="0" indent="0" algn="just">
              <a:spcBef>
                <a:spcPts val="600"/>
              </a:spcBef>
              <a:spcAft>
                <a:spcPts val="0"/>
              </a:spcAft>
              <a:buNone/>
            </a:pPr>
            <a:r>
              <a:rPr lang="fr-FR" sz="1300" b="1" dirty="0" smtClean="0">
                <a:solidFill>
                  <a:srgbClr val="CC0000"/>
                </a:solidFill>
                <a:latin typeface="Andalus" panose="02020603050405020304" pitchFamily="18" charset="-78"/>
                <a:cs typeface="Andalus" panose="02020603050405020304" pitchFamily="18" charset="-78"/>
              </a:rPr>
              <a:t>Pour en savoir plus:  </a:t>
            </a:r>
            <a:r>
              <a:rPr lang="fr-FR" sz="1300" dirty="0" smtClean="0">
                <a:solidFill>
                  <a:schemeClr val="bg1"/>
                </a:solidFill>
                <a:latin typeface="Andalus" panose="02020603050405020304" pitchFamily="18" charset="-78"/>
                <a:cs typeface="Andalus" panose="02020603050405020304" pitchFamily="18" charset="-78"/>
                <a:hlinkClick r:id="rId2"/>
              </a:rPr>
              <a:t>https</a:t>
            </a:r>
            <a:r>
              <a:rPr lang="fr-FR" sz="1300" dirty="0">
                <a:solidFill>
                  <a:schemeClr val="bg1"/>
                </a:solidFill>
                <a:latin typeface="Andalus" panose="02020603050405020304" pitchFamily="18" charset="-78"/>
                <a:cs typeface="Andalus" panose="02020603050405020304" pitchFamily="18" charset="-78"/>
                <a:hlinkClick r:id="rId2"/>
              </a:rPr>
              <a:t>://</a:t>
            </a:r>
            <a:r>
              <a:rPr lang="fr-FR" sz="1300" dirty="0" smtClean="0">
                <a:solidFill>
                  <a:schemeClr val="bg1"/>
                </a:solidFill>
                <a:latin typeface="Andalus" panose="02020603050405020304" pitchFamily="18" charset="-78"/>
                <a:cs typeface="Andalus" panose="02020603050405020304" pitchFamily="18" charset="-78"/>
                <a:hlinkClick r:id="rId2"/>
              </a:rPr>
              <a:t>www.service-public.fr/particuliers/vosdroits/N319</a:t>
            </a: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600"/>
              </a:spcBef>
              <a:spcAft>
                <a:spcPts val="0"/>
              </a:spcAft>
              <a:buNone/>
            </a:pPr>
            <a:endParaRPr lang="fr-FR" sz="1300" b="1" dirty="0" smtClean="0">
              <a:solidFill>
                <a:schemeClr val="bg1"/>
              </a:solidFill>
              <a:latin typeface="Andalus" panose="02020603050405020304" pitchFamily="18" charset="-78"/>
              <a:cs typeface="Andalus" panose="02020603050405020304" pitchFamily="18" charset="-78"/>
            </a:endParaRPr>
          </a:p>
          <a:p>
            <a:pPr marL="0" indent="0" algn="just">
              <a:spcBef>
                <a:spcPts val="600"/>
              </a:spcBef>
              <a:spcAft>
                <a:spcPts val="0"/>
              </a:spcAft>
              <a:buNone/>
            </a:pPr>
            <a:r>
              <a:rPr lang="fr-FR" sz="1300" b="1" dirty="0" smtClean="0">
                <a:solidFill>
                  <a:srgbClr val="CC0000"/>
                </a:solidFill>
                <a:latin typeface="Andalus" panose="02020603050405020304" pitchFamily="18" charset="-78"/>
                <a:cs typeface="Andalus" panose="02020603050405020304" pitchFamily="18" charset="-78"/>
              </a:rPr>
              <a:t>Les bonnes adresses pour l’urbanisme :</a:t>
            </a:r>
          </a:p>
          <a:p>
            <a:pPr mar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ADIL </a:t>
            </a:r>
            <a:r>
              <a:rPr lang="fr-FR" sz="1300" dirty="0">
                <a:solidFill>
                  <a:schemeClr val="bg1"/>
                </a:solidFill>
                <a:latin typeface="Andalus" panose="02020603050405020304" pitchFamily="18" charset="-78"/>
                <a:cs typeface="Andalus" panose="02020603050405020304" pitchFamily="18" charset="-78"/>
              </a:rPr>
              <a:t>du Puy-de-Dôme / Espace INFO </a:t>
            </a:r>
            <a:r>
              <a:rPr lang="fr-FR" sz="1300" dirty="0" smtClean="0">
                <a:solidFill>
                  <a:schemeClr val="bg1"/>
                </a:solidFill>
                <a:latin typeface="Andalus" panose="02020603050405020304" pitchFamily="18" charset="-78"/>
                <a:cs typeface="Andalus" panose="02020603050405020304" pitchFamily="18" charset="-78"/>
              </a:rPr>
              <a:t>ÉNERGIE</a:t>
            </a:r>
          </a:p>
          <a:p>
            <a:pPr mar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Maison </a:t>
            </a:r>
            <a:r>
              <a:rPr lang="fr-FR" sz="1300" dirty="0">
                <a:solidFill>
                  <a:schemeClr val="bg1"/>
                </a:solidFill>
                <a:latin typeface="Andalus" panose="02020603050405020304" pitchFamily="18" charset="-78"/>
                <a:cs typeface="Andalus" panose="02020603050405020304" pitchFamily="18" charset="-78"/>
              </a:rPr>
              <a:t>de l’Habitat - 129, avenue de la </a:t>
            </a:r>
            <a:r>
              <a:rPr lang="fr-FR" sz="1300" dirty="0" smtClean="0">
                <a:solidFill>
                  <a:schemeClr val="bg1"/>
                </a:solidFill>
                <a:latin typeface="Andalus" panose="02020603050405020304" pitchFamily="18" charset="-78"/>
                <a:cs typeface="Andalus" panose="02020603050405020304" pitchFamily="18" charset="-78"/>
              </a:rPr>
              <a:t>République </a:t>
            </a: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63100 CLERMONT-FERRAND</a:t>
            </a: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Tel : 04 73 42 30 75 </a:t>
            </a: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hlinkClick r:id="rId3"/>
              </a:rPr>
              <a:t>contact@adil63.org</a:t>
            </a: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hlinkClick r:id="rId4"/>
              </a:rPr>
              <a:t>www.adil63.org</a:t>
            </a:r>
            <a:endParaRPr lang="fr-FR" sz="1300" dirty="0">
              <a:solidFill>
                <a:schemeClr val="bg1"/>
              </a:solidFill>
              <a:latin typeface="Andalus" panose="02020603050405020304" pitchFamily="18" charset="-78"/>
              <a:cs typeface="Andalus" panose="02020603050405020304" pitchFamily="18" charset="-78"/>
            </a:endParaRPr>
          </a:p>
          <a:p>
            <a:pPr marL="0" indent="0">
              <a:spcBef>
                <a:spcPts val="0"/>
              </a:spcBef>
              <a:spcAft>
                <a:spcPts val="0"/>
              </a:spcAft>
              <a:buNone/>
            </a:pPr>
            <a:endParaRPr lang="fr-FR" sz="1300" dirty="0">
              <a:solidFill>
                <a:schemeClr val="bg1"/>
              </a:solidFill>
              <a:latin typeface="Andalus" panose="02020603050405020304" pitchFamily="18" charset="-78"/>
              <a:cs typeface="Andalus" panose="02020603050405020304" pitchFamily="18" charset="-78"/>
            </a:endParaRPr>
          </a:p>
        </p:txBody>
      </p:sp>
      <p:pic>
        <p:nvPicPr>
          <p:cNvPr id="4" name="Picture 2" descr="Résultat de recherche d'images pour &quot;FLOCON de neig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40811">
            <a:off x="5266026" y="5164514"/>
            <a:ext cx="720080" cy="8295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ésultat de recherche d'images pour &quot;FLOCON de neig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173851">
            <a:off x="968037" y="8329329"/>
            <a:ext cx="720080" cy="82958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Résultat de recherche d'images pour &quot;urbanisme picto&quot;"/>
          <p:cNvSpPr>
            <a:spLocks noChangeAspect="1" noChangeArrowheads="1"/>
          </p:cNvSpPr>
          <p:nvPr/>
        </p:nvSpPr>
        <p:spPr bwMode="auto">
          <a:xfrm>
            <a:off x="155576" y="-1608138"/>
            <a:ext cx="34385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e recherche d'images pour &quot;urbanisme picto&quot;"/>
          <p:cNvSpPr>
            <a:spLocks noChangeAspect="1" noChangeArrowheads="1"/>
          </p:cNvSpPr>
          <p:nvPr/>
        </p:nvSpPr>
        <p:spPr bwMode="auto">
          <a:xfrm>
            <a:off x="2996953" y="6697548"/>
            <a:ext cx="34385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p:cNvPicPr>
            <a:picLocks noChangeAspect="1"/>
          </p:cNvPicPr>
          <p:nvPr/>
        </p:nvPicPr>
        <p:blipFill rotWithShape="1">
          <a:blip r:embed="rId6"/>
          <a:srcRect l="20601" t="38795" r="57350" b="21986"/>
          <a:stretch/>
        </p:blipFill>
        <p:spPr>
          <a:xfrm rot="683853">
            <a:off x="3131456" y="6558777"/>
            <a:ext cx="1512168" cy="1512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44206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67117" y="200474"/>
            <a:ext cx="5250315" cy="1105680"/>
          </a:xfrm>
        </p:spPr>
        <p:txBody>
          <a:bodyPr/>
          <a:lstStyle/>
          <a:p>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Les dates à retenir pour 2019</a:t>
            </a:r>
            <a:endPar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endParaRPr>
          </a:p>
        </p:txBody>
      </p:sp>
      <p:sp>
        <p:nvSpPr>
          <p:cNvPr id="2" name="ZoneTexte 1"/>
          <p:cNvSpPr txBox="1"/>
          <p:nvPr/>
        </p:nvSpPr>
        <p:spPr>
          <a:xfrm>
            <a:off x="458386" y="1342072"/>
            <a:ext cx="5637815" cy="6740307"/>
          </a:xfrm>
          <a:prstGeom prst="rect">
            <a:avLst/>
          </a:prstGeom>
          <a:noFill/>
        </p:spPr>
        <p:txBody>
          <a:bodyPr wrap="square" rtlCol="0">
            <a:spAutoFit/>
          </a:bodyPr>
          <a:lstStyle/>
          <a:p>
            <a:pPr algn="just"/>
            <a:r>
              <a:rPr lang="fr-FR" sz="1400" b="1" i="1" dirty="0" smtClean="0">
                <a:solidFill>
                  <a:srgbClr val="67B4E5"/>
                </a:solidFill>
                <a:latin typeface="Andalus" panose="02020603050405020304" pitchFamily="18" charset="-78"/>
                <a:cs typeface="Andalus" panose="02020603050405020304" pitchFamily="18" charset="-78"/>
              </a:rPr>
              <a:t>Manifestations organisées par la Municipalité </a:t>
            </a:r>
          </a:p>
          <a:p>
            <a:pPr algn="just"/>
            <a:endParaRPr lang="fr-FR" sz="1300" b="1" dirty="0" smtClean="0">
              <a:solidFill>
                <a:schemeClr val="bg1"/>
              </a:solidFill>
              <a:latin typeface="Andalus" panose="02020603050405020304" pitchFamily="18" charset="-78"/>
              <a:cs typeface="Andalus" panose="02020603050405020304" pitchFamily="18" charset="-78"/>
            </a:endParaRP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11 janvier : Vœux du Maire à la garderie/Restaurant scolaire</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20 janvier : Repas des aînés</a:t>
            </a:r>
          </a:p>
          <a:p>
            <a:pPr marL="285750" indent="-285750" algn="just">
              <a:buFontTx/>
              <a:buChar char="-"/>
            </a:pPr>
            <a:endParaRPr lang="fr-FR" sz="1300" b="1" dirty="0" smtClean="0">
              <a:solidFill>
                <a:schemeClr val="bg1"/>
              </a:solidFill>
              <a:latin typeface="Andalus" panose="02020603050405020304" pitchFamily="18" charset="-78"/>
              <a:cs typeface="Andalus" panose="02020603050405020304" pitchFamily="18" charset="-78"/>
            </a:endParaRPr>
          </a:p>
          <a:p>
            <a:pPr algn="just"/>
            <a:endParaRPr lang="fr-FR" sz="1300" b="1" i="1" dirty="0">
              <a:solidFill>
                <a:schemeClr val="bg1"/>
              </a:solidFill>
              <a:latin typeface="Andalus" panose="02020603050405020304" pitchFamily="18" charset="-78"/>
              <a:cs typeface="Andalus" panose="02020603050405020304" pitchFamily="18" charset="-78"/>
            </a:endParaRPr>
          </a:p>
          <a:p>
            <a:pPr algn="just"/>
            <a:r>
              <a:rPr lang="fr-FR" sz="1400" b="1" i="1" dirty="0" smtClean="0">
                <a:solidFill>
                  <a:srgbClr val="67B4E5"/>
                </a:solidFill>
                <a:latin typeface="Andalus" panose="02020603050405020304" pitchFamily="18" charset="-78"/>
                <a:cs typeface="Andalus" panose="02020603050405020304" pitchFamily="18" charset="-78"/>
              </a:rPr>
              <a:t>Manifestations organisées par les associations </a:t>
            </a:r>
          </a:p>
          <a:p>
            <a:pPr algn="just"/>
            <a:endParaRPr lang="fr-FR" sz="1300" b="1" dirty="0" smtClean="0">
              <a:solidFill>
                <a:schemeClr val="bg1"/>
              </a:solidFill>
              <a:latin typeface="Andalus" panose="02020603050405020304" pitchFamily="18" charset="-78"/>
              <a:cs typeface="Andalus" panose="02020603050405020304" pitchFamily="18" charset="-78"/>
            </a:endParaRP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18 janvier : Sécurité routière avec les + de 60 ans – La  Poste</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19 janvier : Sainte Barbe – Pompiers de Rochefort</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10 mars : Loto - Association des Parents d’élèves</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04 mai : Théâtre les Baladins – Rochefort Animation</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11 mai : Bal de Dômes-Sancy-Foot</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juin : Fête patronale – Conscrits</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20 juin : Don du sang </a:t>
            </a:r>
          </a:p>
          <a:p>
            <a:pPr marL="285750" indent="-285750" algn="just">
              <a:buFontTx/>
              <a:buChar char="-"/>
            </a:pPr>
            <a:r>
              <a:rPr lang="fr-FR" sz="1300" dirty="0">
                <a:solidFill>
                  <a:schemeClr val="bg1"/>
                </a:solidFill>
                <a:latin typeface="Andalus" panose="02020603050405020304" pitchFamily="18" charset="-78"/>
                <a:cs typeface="Andalus" panose="02020603050405020304" pitchFamily="18" charset="-78"/>
              </a:rPr>
              <a:t>20 </a:t>
            </a:r>
            <a:r>
              <a:rPr lang="fr-FR" sz="1300" dirty="0" smtClean="0">
                <a:solidFill>
                  <a:schemeClr val="bg1"/>
                </a:solidFill>
                <a:latin typeface="Andalus" panose="02020603050405020304" pitchFamily="18" charset="-78"/>
                <a:cs typeface="Andalus" panose="02020603050405020304" pitchFamily="18" charset="-78"/>
              </a:rPr>
              <a:t>juin : </a:t>
            </a:r>
            <a:r>
              <a:rPr lang="fr-FR" sz="1300" dirty="0">
                <a:solidFill>
                  <a:schemeClr val="bg1"/>
                </a:solidFill>
                <a:latin typeface="Andalus" panose="02020603050405020304" pitchFamily="18" charset="-78"/>
                <a:cs typeface="Andalus" panose="02020603050405020304" pitchFamily="18" charset="-78"/>
              </a:rPr>
              <a:t>Fête du </a:t>
            </a:r>
            <a:r>
              <a:rPr lang="fr-FR" sz="1300" dirty="0" smtClean="0">
                <a:solidFill>
                  <a:schemeClr val="bg1"/>
                </a:solidFill>
                <a:latin typeface="Andalus" panose="02020603050405020304" pitchFamily="18" charset="-78"/>
                <a:cs typeface="Andalus" panose="02020603050405020304" pitchFamily="18" charset="-78"/>
              </a:rPr>
              <a:t>collège</a:t>
            </a:r>
          </a:p>
          <a:p>
            <a:pPr marL="285750" indent="-285750" algn="just">
              <a:buFontTx/>
              <a:buChar char="-"/>
            </a:pPr>
            <a:r>
              <a:rPr lang="fr-FR" sz="1300" dirty="0">
                <a:solidFill>
                  <a:schemeClr val="bg1"/>
                </a:solidFill>
                <a:latin typeface="Andalus" panose="02020603050405020304" pitchFamily="18" charset="-78"/>
                <a:cs typeface="Andalus" panose="02020603050405020304" pitchFamily="18" charset="-78"/>
              </a:rPr>
              <a:t>28 </a:t>
            </a:r>
            <a:r>
              <a:rPr lang="fr-FR" sz="1300" dirty="0" smtClean="0">
                <a:solidFill>
                  <a:schemeClr val="bg1"/>
                </a:solidFill>
                <a:latin typeface="Andalus" panose="02020603050405020304" pitchFamily="18" charset="-78"/>
                <a:cs typeface="Andalus" panose="02020603050405020304" pitchFamily="18" charset="-78"/>
              </a:rPr>
              <a:t>juin : </a:t>
            </a:r>
            <a:r>
              <a:rPr lang="fr-FR" sz="1300" dirty="0">
                <a:solidFill>
                  <a:schemeClr val="bg1"/>
                </a:solidFill>
                <a:latin typeface="Andalus" panose="02020603050405020304" pitchFamily="18" charset="-78"/>
                <a:cs typeface="Andalus" panose="02020603050405020304" pitchFamily="18" charset="-78"/>
              </a:rPr>
              <a:t>Fête de l’école </a:t>
            </a:r>
            <a:endParaRPr lang="fr-FR" sz="1300" dirty="0" smtClean="0">
              <a:solidFill>
                <a:schemeClr val="bg1"/>
              </a:solidFill>
              <a:latin typeface="Andalus" panose="02020603050405020304" pitchFamily="18" charset="-78"/>
              <a:cs typeface="Andalus" panose="02020603050405020304" pitchFamily="18" charset="-78"/>
            </a:endParaRP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14 juillet : Fête nationale</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juillet : Vide grenier de l’AASPH</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19-21 Juillet : Trail « Les Foulées des 2 Roches »</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11 Août : Fête auvergnate – Rochefort Animation</a:t>
            </a:r>
          </a:p>
          <a:p>
            <a:pPr marL="285750" indent="-285750" algn="just">
              <a:buFontTx/>
              <a:buChar char="-"/>
            </a:pPr>
            <a:endParaRPr lang="fr-FR" sz="1300" dirty="0" smtClean="0">
              <a:solidFill>
                <a:schemeClr val="bg1"/>
              </a:solidFill>
              <a:latin typeface="Andalus" panose="02020603050405020304" pitchFamily="18" charset="-78"/>
              <a:cs typeface="Andalus" panose="02020603050405020304" pitchFamily="18" charset="-78"/>
            </a:endParaRPr>
          </a:p>
          <a:p>
            <a:pPr algn="just"/>
            <a:endParaRPr lang="fr-FR" sz="1300" dirty="0">
              <a:solidFill>
                <a:srgbClr val="67B4E5"/>
              </a:solidFill>
              <a:latin typeface="Andalus" panose="02020603050405020304" pitchFamily="18" charset="-78"/>
              <a:cs typeface="Andalus" panose="02020603050405020304" pitchFamily="18" charset="-78"/>
            </a:endParaRPr>
          </a:p>
          <a:p>
            <a:pPr algn="just"/>
            <a:r>
              <a:rPr lang="fr-FR" sz="1400" b="1" i="1" dirty="0" smtClean="0">
                <a:solidFill>
                  <a:srgbClr val="67B4E5"/>
                </a:solidFill>
                <a:latin typeface="Andalus" panose="02020603050405020304" pitchFamily="18" charset="-78"/>
                <a:cs typeface="Andalus" panose="02020603050405020304" pitchFamily="18" charset="-78"/>
              </a:rPr>
              <a:t>Prochaines Expositions à la Mairie </a:t>
            </a:r>
          </a:p>
          <a:p>
            <a:pPr algn="just"/>
            <a:endParaRPr lang="fr-FR" sz="1300" b="1" dirty="0" smtClean="0">
              <a:solidFill>
                <a:schemeClr val="bg1"/>
              </a:solidFill>
              <a:latin typeface="Andalus" panose="02020603050405020304" pitchFamily="18" charset="-78"/>
              <a:cs typeface="Andalus" panose="02020603050405020304" pitchFamily="18" charset="-78"/>
            </a:endParaRP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Du 18 janvier au 18 février : Collège de Rochefort – La Guerre de 14-18 dans le Canton de Rochefort</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Du 19 février au 29 mars : M. </a:t>
            </a:r>
            <a:r>
              <a:rPr lang="fr-FR" sz="1300" dirty="0" err="1" smtClean="0">
                <a:solidFill>
                  <a:schemeClr val="bg1"/>
                </a:solidFill>
                <a:latin typeface="Andalus" panose="02020603050405020304" pitchFamily="18" charset="-78"/>
                <a:cs typeface="Andalus" panose="02020603050405020304" pitchFamily="18" charset="-78"/>
              </a:rPr>
              <a:t>Trameçon</a:t>
            </a:r>
            <a:r>
              <a:rPr lang="fr-FR" sz="1300" dirty="0" smtClean="0">
                <a:solidFill>
                  <a:schemeClr val="bg1"/>
                </a:solidFill>
                <a:latin typeface="Andalus" panose="02020603050405020304" pitchFamily="18" charset="-78"/>
                <a:cs typeface="Andalus" panose="02020603050405020304" pitchFamily="18" charset="-78"/>
              </a:rPr>
              <a:t> – Peintures, sculpture</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Avril : Lycée agricole – Œuvres réalisés par les élèves de BTS</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Mai : Mathieu </a:t>
            </a:r>
            <a:r>
              <a:rPr lang="fr-FR" sz="1300" dirty="0" err="1" smtClean="0">
                <a:solidFill>
                  <a:schemeClr val="bg1"/>
                </a:solidFill>
                <a:latin typeface="Andalus" panose="02020603050405020304" pitchFamily="18" charset="-78"/>
                <a:cs typeface="Andalus" panose="02020603050405020304" pitchFamily="18" charset="-78"/>
              </a:rPr>
              <a:t>Valdenaire</a:t>
            </a:r>
            <a:r>
              <a:rPr lang="fr-FR" sz="1300" dirty="0" smtClean="0">
                <a:solidFill>
                  <a:schemeClr val="bg1"/>
                </a:solidFill>
                <a:latin typeface="Andalus" panose="02020603050405020304" pitchFamily="18" charset="-78"/>
                <a:cs typeface="Andalus" panose="02020603050405020304" pitchFamily="18" charset="-78"/>
              </a:rPr>
              <a:t> – Expo Photos</a:t>
            </a:r>
          </a:p>
          <a:p>
            <a:pPr marL="285750" indent="-285750" algn="just">
              <a:buFontTx/>
              <a:buChar char="-"/>
            </a:pPr>
            <a:r>
              <a:rPr lang="fr-FR" sz="1300" dirty="0" smtClean="0">
                <a:solidFill>
                  <a:schemeClr val="bg1"/>
                </a:solidFill>
                <a:latin typeface="Andalus" panose="02020603050405020304" pitchFamily="18" charset="-78"/>
                <a:cs typeface="Andalus" panose="02020603050405020304" pitchFamily="18" charset="-78"/>
              </a:rPr>
              <a:t>Juin : Deux expositions sur le développement durable </a:t>
            </a:r>
            <a:endParaRPr lang="fr-FR" sz="1300" dirty="0">
              <a:solidFill>
                <a:schemeClr val="bg1"/>
              </a:solidFill>
              <a:latin typeface="Andalus" panose="02020603050405020304" pitchFamily="18" charset="-78"/>
              <a:cs typeface="Andalus" panose="02020603050405020304" pitchFamily="18" charset="-78"/>
            </a:endParaRPr>
          </a:p>
          <a:p>
            <a:pPr marL="285750" indent="-285750" algn="just">
              <a:buFontTx/>
              <a:buChar char="-"/>
            </a:pPr>
            <a:endParaRPr lang="fr-FR" sz="1300" dirty="0" smtClean="0">
              <a:solidFill>
                <a:schemeClr val="bg1"/>
              </a:solidFill>
              <a:latin typeface="Andalus" panose="02020603050405020304" pitchFamily="18" charset="-78"/>
              <a:cs typeface="Andalus" panose="02020603050405020304" pitchFamily="18" charset="-78"/>
            </a:endParaRPr>
          </a:p>
        </p:txBody>
      </p:sp>
      <p:pic>
        <p:nvPicPr>
          <p:cNvPr id="3" name="Picture 4" descr="Champagne, Trinquer, Alcool, Bulle, Bulles, Pétilla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7232" y="954446"/>
            <a:ext cx="757536" cy="659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071" y="7836158"/>
            <a:ext cx="957130" cy="127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3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04665" y="205851"/>
            <a:ext cx="2016224" cy="1002733"/>
          </a:xfrm>
        </p:spPr>
        <p:txBody>
          <a:bodyPr/>
          <a:lstStyle/>
          <a:p>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Mot du Maire</a:t>
            </a:r>
            <a:endPar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endParaRPr>
          </a:p>
        </p:txBody>
      </p:sp>
      <p:sp>
        <p:nvSpPr>
          <p:cNvPr id="2" name="ZoneTexte 1"/>
          <p:cNvSpPr txBox="1"/>
          <p:nvPr/>
        </p:nvSpPr>
        <p:spPr>
          <a:xfrm>
            <a:off x="332656" y="1266934"/>
            <a:ext cx="6120680" cy="8294578"/>
          </a:xfrm>
          <a:prstGeom prst="rect">
            <a:avLst/>
          </a:prstGeom>
          <a:noFill/>
        </p:spPr>
        <p:txBody>
          <a:bodyPr wrap="square" rtlCol="0">
            <a:spAutoFit/>
          </a:bodyPr>
          <a:lstStyle/>
          <a:p>
            <a:pPr algn="just"/>
            <a:r>
              <a:rPr lang="fr-FR" sz="1300" dirty="0">
                <a:solidFill>
                  <a:schemeClr val="bg1"/>
                </a:solidFill>
                <a:latin typeface="Andalus" panose="02020603050405020304" pitchFamily="18" charset="-78"/>
                <a:cs typeface="Andalus" panose="02020603050405020304" pitchFamily="18" charset="-78"/>
              </a:rPr>
              <a:t>Chers </a:t>
            </a:r>
            <a:r>
              <a:rPr lang="fr-FR" sz="1300" dirty="0" smtClean="0">
                <a:solidFill>
                  <a:schemeClr val="bg1"/>
                </a:solidFill>
                <a:latin typeface="Andalus" panose="02020603050405020304" pitchFamily="18" charset="-78"/>
                <a:cs typeface="Andalus" panose="02020603050405020304" pitchFamily="18" charset="-78"/>
              </a:rPr>
              <a:t>administrés, </a:t>
            </a:r>
          </a:p>
          <a:p>
            <a:pPr algn="just"/>
            <a:endParaRPr lang="fr-FR" sz="1300" dirty="0">
              <a:solidFill>
                <a:schemeClr val="bg1"/>
              </a:solidFill>
              <a:latin typeface="Andalus" panose="02020603050405020304" pitchFamily="18" charset="-78"/>
              <a:cs typeface="Andalus" panose="02020603050405020304" pitchFamily="18" charset="-78"/>
            </a:endParaRPr>
          </a:p>
          <a:p>
            <a:pPr algn="just"/>
            <a:r>
              <a:rPr lang="fr-FR" sz="1300" dirty="0">
                <a:solidFill>
                  <a:schemeClr val="bg1"/>
                </a:solidFill>
                <a:latin typeface="Andalus" panose="02020603050405020304" pitchFamily="18" charset="-78"/>
                <a:cs typeface="Andalus" panose="02020603050405020304" pitchFamily="18" charset="-78"/>
              </a:rPr>
              <a:t>Cette fin d’année doit traditionnellement </a:t>
            </a:r>
            <a:r>
              <a:rPr lang="fr-FR" sz="1300" dirty="0" smtClean="0">
                <a:solidFill>
                  <a:schemeClr val="bg1"/>
                </a:solidFill>
                <a:latin typeface="Andalus" panose="02020603050405020304" pitchFamily="18" charset="-78"/>
                <a:cs typeface="Andalus" panose="02020603050405020304" pitchFamily="18" charset="-78"/>
              </a:rPr>
              <a:t>nous </a:t>
            </a:r>
            <a:r>
              <a:rPr lang="fr-FR" sz="1300" dirty="0">
                <a:solidFill>
                  <a:schemeClr val="bg1"/>
                </a:solidFill>
                <a:latin typeface="Andalus" panose="02020603050405020304" pitchFamily="18" charset="-78"/>
                <a:cs typeface="Andalus" panose="02020603050405020304" pitchFamily="18" charset="-78"/>
              </a:rPr>
              <a:t>apporter </a:t>
            </a:r>
            <a:r>
              <a:rPr lang="fr-FR" sz="1300" dirty="0" smtClean="0">
                <a:solidFill>
                  <a:schemeClr val="bg1"/>
                </a:solidFill>
                <a:latin typeface="Andalus" panose="02020603050405020304" pitchFamily="18" charset="-78"/>
                <a:cs typeface="Andalus" panose="02020603050405020304" pitchFamily="18" charset="-78"/>
              </a:rPr>
              <a:t>avec </a:t>
            </a:r>
            <a:r>
              <a:rPr lang="fr-FR" sz="1300" dirty="0">
                <a:solidFill>
                  <a:schemeClr val="bg1"/>
                </a:solidFill>
                <a:latin typeface="Andalus" panose="02020603050405020304" pitchFamily="18" charset="-78"/>
                <a:cs typeface="Andalus" panose="02020603050405020304" pitchFamily="18" charset="-78"/>
              </a:rPr>
              <a:t>les fêtes de Noël et de la nouvelle année son lot de plaisir </a:t>
            </a:r>
            <a:r>
              <a:rPr lang="fr-FR" sz="1300" dirty="0" smtClean="0">
                <a:solidFill>
                  <a:schemeClr val="bg1"/>
                </a:solidFill>
                <a:latin typeface="Andalus" panose="02020603050405020304" pitchFamily="18" charset="-78"/>
                <a:cs typeface="Andalus" panose="02020603050405020304" pitchFamily="18" charset="-78"/>
              </a:rPr>
              <a:t>partagé </a:t>
            </a:r>
            <a:r>
              <a:rPr lang="fr-FR" sz="1300" dirty="0">
                <a:solidFill>
                  <a:schemeClr val="bg1"/>
                </a:solidFill>
                <a:latin typeface="Andalus" panose="02020603050405020304" pitchFamily="18" charset="-78"/>
                <a:cs typeface="Andalus" panose="02020603050405020304" pitchFamily="18" charset="-78"/>
              </a:rPr>
              <a:t>et </a:t>
            </a:r>
            <a:r>
              <a:rPr lang="fr-FR" sz="1300" dirty="0" smtClean="0">
                <a:solidFill>
                  <a:schemeClr val="bg1"/>
                </a:solidFill>
                <a:latin typeface="Andalus" panose="02020603050405020304" pitchFamily="18" charset="-78"/>
                <a:cs typeface="Andalus" panose="02020603050405020304" pitchFamily="18" charset="-78"/>
              </a:rPr>
              <a:t>d’espoir. </a:t>
            </a:r>
          </a:p>
          <a:p>
            <a:pPr algn="just"/>
            <a:endParaRPr lang="fr-FR" sz="1300" dirty="0">
              <a:solidFill>
                <a:schemeClr val="bg1"/>
              </a:solidFill>
              <a:latin typeface="Andalus" panose="02020603050405020304" pitchFamily="18" charset="-78"/>
              <a:cs typeface="Andalus" panose="02020603050405020304" pitchFamily="18" charset="-78"/>
            </a:endParaRPr>
          </a:p>
          <a:p>
            <a:pPr algn="just"/>
            <a:r>
              <a:rPr lang="fr-FR" sz="1300" dirty="0">
                <a:solidFill>
                  <a:schemeClr val="bg1"/>
                </a:solidFill>
                <a:latin typeface="Andalus" panose="02020603050405020304" pitchFamily="18" charset="-78"/>
                <a:cs typeface="Andalus" panose="02020603050405020304" pitchFamily="18" charset="-78"/>
              </a:rPr>
              <a:t>Et pourtant elle semble s’engager </a:t>
            </a:r>
            <a:r>
              <a:rPr lang="fr-FR" sz="1300" dirty="0" smtClean="0">
                <a:solidFill>
                  <a:schemeClr val="bg1"/>
                </a:solidFill>
                <a:latin typeface="Andalus" panose="02020603050405020304" pitchFamily="18" charset="-78"/>
                <a:cs typeface="Andalus" panose="02020603050405020304" pitchFamily="18" charset="-78"/>
              </a:rPr>
              <a:t>sous </a:t>
            </a:r>
            <a:r>
              <a:rPr lang="fr-FR" sz="1300" dirty="0">
                <a:solidFill>
                  <a:schemeClr val="bg1"/>
                </a:solidFill>
                <a:latin typeface="Andalus" panose="02020603050405020304" pitchFamily="18" charset="-78"/>
                <a:cs typeface="Andalus" panose="02020603050405020304" pitchFamily="18" charset="-78"/>
              </a:rPr>
              <a:t>le signe </a:t>
            </a:r>
            <a:r>
              <a:rPr lang="fr-FR" sz="1300" dirty="0" smtClean="0">
                <a:solidFill>
                  <a:schemeClr val="bg1"/>
                </a:solidFill>
                <a:latin typeface="Andalus" panose="02020603050405020304" pitchFamily="18" charset="-78"/>
                <a:cs typeface="Andalus" panose="02020603050405020304" pitchFamily="18" charset="-78"/>
              </a:rPr>
              <a:t>d’un </a:t>
            </a:r>
            <a:r>
              <a:rPr lang="fr-FR" sz="1300" dirty="0">
                <a:solidFill>
                  <a:schemeClr val="bg1"/>
                </a:solidFill>
                <a:latin typeface="Andalus" panose="02020603050405020304" pitchFamily="18" charset="-78"/>
                <a:cs typeface="Andalus" panose="02020603050405020304" pitchFamily="18" charset="-78"/>
              </a:rPr>
              <a:t>sentiment de </a:t>
            </a:r>
            <a:r>
              <a:rPr lang="fr-FR" sz="1300" dirty="0" smtClean="0">
                <a:solidFill>
                  <a:schemeClr val="bg1"/>
                </a:solidFill>
                <a:latin typeface="Andalus" panose="02020603050405020304" pitchFamily="18" charset="-78"/>
                <a:cs typeface="Andalus" panose="02020603050405020304" pitchFamily="18" charset="-78"/>
              </a:rPr>
              <a:t>déprime, d’inquiétude. </a:t>
            </a:r>
            <a:r>
              <a:rPr lang="fr-FR" sz="1300" dirty="0">
                <a:solidFill>
                  <a:schemeClr val="bg1"/>
                </a:solidFill>
                <a:latin typeface="Andalus" panose="02020603050405020304" pitchFamily="18" charset="-78"/>
                <a:cs typeface="Andalus" panose="02020603050405020304" pitchFamily="18" charset="-78"/>
              </a:rPr>
              <a:t>Les « gilets </a:t>
            </a:r>
            <a:r>
              <a:rPr lang="fr-FR" sz="1300" dirty="0" smtClean="0">
                <a:solidFill>
                  <a:schemeClr val="bg1"/>
                </a:solidFill>
                <a:latin typeface="Andalus" panose="02020603050405020304" pitchFamily="18" charset="-78"/>
                <a:cs typeface="Andalus" panose="02020603050405020304" pitchFamily="18" charset="-78"/>
              </a:rPr>
              <a:t>jaunes »</a:t>
            </a:r>
            <a:r>
              <a:rPr lang="fr-FR" sz="1300" dirty="0">
                <a:solidFill>
                  <a:schemeClr val="bg1"/>
                </a:solidFill>
                <a:latin typeface="Andalus" panose="02020603050405020304" pitchFamily="18" charset="-78"/>
                <a:cs typeface="Andalus" panose="02020603050405020304" pitchFamily="18" charset="-78"/>
              </a:rPr>
              <a:t> </a:t>
            </a:r>
            <a:r>
              <a:rPr lang="fr-FR" sz="1300" dirty="0" smtClean="0">
                <a:solidFill>
                  <a:schemeClr val="bg1"/>
                </a:solidFill>
                <a:latin typeface="Andalus" panose="02020603050405020304" pitchFamily="18" charset="-78"/>
                <a:cs typeface="Andalus" panose="02020603050405020304" pitchFamily="18" charset="-78"/>
              </a:rPr>
              <a:t>ont </a:t>
            </a:r>
            <a:r>
              <a:rPr lang="fr-FR" sz="1300" dirty="0">
                <a:solidFill>
                  <a:schemeClr val="bg1"/>
                </a:solidFill>
                <a:latin typeface="Andalus" panose="02020603050405020304" pitchFamily="18" charset="-78"/>
                <a:cs typeface="Andalus" panose="02020603050405020304" pitchFamily="18" charset="-78"/>
              </a:rPr>
              <a:t>traduit ces </a:t>
            </a:r>
            <a:r>
              <a:rPr lang="fr-FR" sz="1300" dirty="0" smtClean="0">
                <a:solidFill>
                  <a:schemeClr val="bg1"/>
                </a:solidFill>
                <a:latin typeface="Andalus" panose="02020603050405020304" pitchFamily="18" charset="-78"/>
                <a:cs typeface="Andalus" panose="02020603050405020304" pitchFamily="18" charset="-78"/>
              </a:rPr>
              <a:t>ressentis </a:t>
            </a:r>
            <a:r>
              <a:rPr lang="fr-FR" sz="1300" dirty="0">
                <a:solidFill>
                  <a:schemeClr val="bg1"/>
                </a:solidFill>
                <a:latin typeface="Andalus" panose="02020603050405020304" pitchFamily="18" charset="-78"/>
                <a:cs typeface="Andalus" panose="02020603050405020304" pitchFamily="18" charset="-78"/>
              </a:rPr>
              <a:t>autours des ronds </a:t>
            </a:r>
            <a:r>
              <a:rPr lang="fr-FR" sz="1300" dirty="0" smtClean="0">
                <a:solidFill>
                  <a:schemeClr val="bg1"/>
                </a:solidFill>
                <a:latin typeface="Andalus" panose="02020603050405020304" pitchFamily="18" charset="-78"/>
                <a:cs typeface="Andalus" panose="02020603050405020304" pitchFamily="18" charset="-78"/>
              </a:rPr>
              <a:t>points. </a:t>
            </a:r>
            <a:r>
              <a:rPr lang="fr-FR" sz="1300" dirty="0">
                <a:solidFill>
                  <a:schemeClr val="bg1"/>
                </a:solidFill>
                <a:latin typeface="Andalus" panose="02020603050405020304" pitchFamily="18" charset="-78"/>
                <a:cs typeface="Andalus" panose="02020603050405020304" pitchFamily="18" charset="-78"/>
              </a:rPr>
              <a:t>Les élus ont sur le fond exprimé la même chose lors du dernier salon des maires et collectivités </a:t>
            </a:r>
            <a:r>
              <a:rPr lang="fr-FR" sz="1300" dirty="0" smtClean="0">
                <a:solidFill>
                  <a:schemeClr val="bg1"/>
                </a:solidFill>
                <a:latin typeface="Andalus" panose="02020603050405020304" pitchFamily="18" charset="-78"/>
                <a:cs typeface="Andalus" panose="02020603050405020304" pitchFamily="18" charset="-78"/>
              </a:rPr>
              <a:t>locales. </a:t>
            </a:r>
            <a:r>
              <a:rPr lang="fr-FR" sz="1300" dirty="0">
                <a:solidFill>
                  <a:schemeClr val="bg1"/>
                </a:solidFill>
                <a:latin typeface="Andalus" panose="02020603050405020304" pitchFamily="18" charset="-78"/>
                <a:cs typeface="Andalus" panose="02020603050405020304" pitchFamily="18" charset="-78"/>
              </a:rPr>
              <a:t>Il y a dans la société une </a:t>
            </a:r>
            <a:r>
              <a:rPr lang="fr-FR" sz="1300" dirty="0" smtClean="0">
                <a:solidFill>
                  <a:schemeClr val="bg1"/>
                </a:solidFill>
                <a:latin typeface="Andalus" panose="02020603050405020304" pitchFamily="18" charset="-78"/>
                <a:cs typeface="Andalus" panose="02020603050405020304" pitchFamily="18" charset="-78"/>
              </a:rPr>
              <a:t>impression </a:t>
            </a:r>
            <a:r>
              <a:rPr lang="fr-FR" sz="1300" dirty="0">
                <a:solidFill>
                  <a:schemeClr val="bg1"/>
                </a:solidFill>
                <a:latin typeface="Andalus" panose="02020603050405020304" pitchFamily="18" charset="-78"/>
                <a:cs typeface="Andalus" panose="02020603050405020304" pitchFamily="18" charset="-78"/>
              </a:rPr>
              <a:t>de </a:t>
            </a:r>
            <a:r>
              <a:rPr lang="fr-FR" sz="1300" dirty="0" smtClean="0">
                <a:solidFill>
                  <a:schemeClr val="bg1"/>
                </a:solidFill>
                <a:latin typeface="Andalus" panose="02020603050405020304" pitchFamily="18" charset="-78"/>
                <a:cs typeface="Andalus" panose="02020603050405020304" pitchFamily="18" charset="-78"/>
              </a:rPr>
              <a:t>malaise </a:t>
            </a:r>
            <a:r>
              <a:rPr lang="fr-FR" sz="1300" dirty="0">
                <a:solidFill>
                  <a:schemeClr val="bg1"/>
                </a:solidFill>
                <a:latin typeface="Andalus" panose="02020603050405020304" pitchFamily="18" charset="-78"/>
                <a:cs typeface="Andalus" panose="02020603050405020304" pitchFamily="18" charset="-78"/>
              </a:rPr>
              <a:t>qui s’exprime un peu partout </a:t>
            </a:r>
            <a:r>
              <a:rPr lang="fr-FR" sz="1300" dirty="0" smtClean="0">
                <a:solidFill>
                  <a:schemeClr val="bg1"/>
                </a:solidFill>
                <a:latin typeface="Andalus" panose="02020603050405020304" pitchFamily="18" charset="-78"/>
                <a:cs typeface="Andalus" panose="02020603050405020304" pitchFamily="18" charset="-78"/>
              </a:rPr>
              <a:t>et </a:t>
            </a:r>
            <a:r>
              <a:rPr lang="fr-FR" sz="1300" dirty="0">
                <a:solidFill>
                  <a:schemeClr val="bg1"/>
                </a:solidFill>
                <a:latin typeface="Andalus" panose="02020603050405020304" pitchFamily="18" charset="-78"/>
                <a:cs typeface="Andalus" panose="02020603050405020304" pitchFamily="18" charset="-78"/>
              </a:rPr>
              <a:t>si chacun relève de manière caricaturale tel ou tel désagrément qu’il subit ou croit </a:t>
            </a:r>
            <a:r>
              <a:rPr lang="fr-FR" sz="1300" dirty="0" smtClean="0">
                <a:solidFill>
                  <a:schemeClr val="bg1"/>
                </a:solidFill>
                <a:latin typeface="Andalus" panose="02020603050405020304" pitchFamily="18" charset="-78"/>
                <a:cs typeface="Andalus" panose="02020603050405020304" pitchFamily="18" charset="-78"/>
              </a:rPr>
              <a:t>subir, </a:t>
            </a:r>
            <a:r>
              <a:rPr lang="fr-FR" sz="1300" dirty="0">
                <a:solidFill>
                  <a:schemeClr val="bg1"/>
                </a:solidFill>
                <a:latin typeface="Andalus" panose="02020603050405020304" pitchFamily="18" charset="-78"/>
                <a:cs typeface="Andalus" panose="02020603050405020304" pitchFamily="18" charset="-78"/>
              </a:rPr>
              <a:t>il y a bien inquiétude réelle quant à son avenir propre ou celui de ses </a:t>
            </a:r>
            <a:r>
              <a:rPr lang="fr-FR" sz="1300" dirty="0" smtClean="0">
                <a:solidFill>
                  <a:schemeClr val="bg1"/>
                </a:solidFill>
                <a:latin typeface="Andalus" panose="02020603050405020304" pitchFamily="18" charset="-78"/>
                <a:cs typeface="Andalus" panose="02020603050405020304" pitchFamily="18" charset="-78"/>
              </a:rPr>
              <a:t>proches, </a:t>
            </a:r>
            <a:r>
              <a:rPr lang="fr-FR" sz="1300" dirty="0">
                <a:solidFill>
                  <a:schemeClr val="bg1"/>
                </a:solidFill>
                <a:latin typeface="Andalus" panose="02020603050405020304" pitchFamily="18" charset="-78"/>
                <a:cs typeface="Andalus" panose="02020603050405020304" pitchFamily="18" charset="-78"/>
              </a:rPr>
              <a:t>quant à l’avenir de la société et </a:t>
            </a:r>
            <a:r>
              <a:rPr lang="fr-FR" sz="1300" dirty="0" smtClean="0">
                <a:solidFill>
                  <a:schemeClr val="bg1"/>
                </a:solidFill>
                <a:latin typeface="Andalus" panose="02020603050405020304" pitchFamily="18" charset="-78"/>
                <a:cs typeface="Andalus" panose="02020603050405020304" pitchFamily="18" charset="-78"/>
              </a:rPr>
              <a:t>surtout, </a:t>
            </a:r>
            <a:r>
              <a:rPr lang="fr-FR" sz="1300" dirty="0">
                <a:solidFill>
                  <a:schemeClr val="bg1"/>
                </a:solidFill>
                <a:latin typeface="Andalus" panose="02020603050405020304" pitchFamily="18" charset="-78"/>
                <a:cs typeface="Andalus" panose="02020603050405020304" pitchFamily="18" charset="-78"/>
              </a:rPr>
              <a:t>à celui de la </a:t>
            </a:r>
            <a:r>
              <a:rPr lang="fr-FR" sz="1300" dirty="0" smtClean="0">
                <a:solidFill>
                  <a:schemeClr val="bg1"/>
                </a:solidFill>
                <a:latin typeface="Andalus" panose="02020603050405020304" pitchFamily="18" charset="-78"/>
                <a:cs typeface="Andalus" panose="02020603050405020304" pitchFamily="18" charset="-78"/>
              </a:rPr>
              <a:t>planète.</a:t>
            </a:r>
            <a:r>
              <a:rPr lang="fr-FR" sz="1300" dirty="0">
                <a:solidFill>
                  <a:schemeClr val="bg1"/>
                </a:solidFill>
                <a:latin typeface="Andalus" panose="02020603050405020304" pitchFamily="18" charset="-78"/>
                <a:cs typeface="Andalus" panose="02020603050405020304" pitchFamily="18" charset="-78"/>
              </a:rPr>
              <a:t> </a:t>
            </a:r>
            <a:endParaRPr lang="fr-FR" sz="1300" dirty="0" smtClean="0">
              <a:solidFill>
                <a:schemeClr val="bg1"/>
              </a:solidFill>
              <a:latin typeface="Andalus" panose="02020603050405020304" pitchFamily="18" charset="-78"/>
              <a:cs typeface="Andalus" panose="02020603050405020304" pitchFamily="18" charset="-78"/>
            </a:endParaRPr>
          </a:p>
          <a:p>
            <a:pPr algn="just"/>
            <a:endParaRPr lang="fr-FR" sz="1300" dirty="0">
              <a:solidFill>
                <a:schemeClr val="bg1"/>
              </a:solidFill>
              <a:latin typeface="Andalus" panose="02020603050405020304" pitchFamily="18" charset="-78"/>
              <a:cs typeface="Andalus" panose="02020603050405020304" pitchFamily="18" charset="-78"/>
            </a:endParaRPr>
          </a:p>
          <a:p>
            <a:pPr algn="just"/>
            <a:r>
              <a:rPr lang="fr-FR" sz="1300" dirty="0" smtClean="0">
                <a:solidFill>
                  <a:schemeClr val="bg1"/>
                </a:solidFill>
                <a:latin typeface="Andalus" panose="02020603050405020304" pitchFamily="18" charset="-78"/>
                <a:cs typeface="Andalus" panose="02020603050405020304" pitchFamily="18" charset="-78"/>
              </a:rPr>
              <a:t>Il </a:t>
            </a:r>
            <a:r>
              <a:rPr lang="fr-FR" sz="1300" dirty="0">
                <a:solidFill>
                  <a:schemeClr val="bg1"/>
                </a:solidFill>
                <a:latin typeface="Andalus" panose="02020603050405020304" pitchFamily="18" charset="-78"/>
                <a:cs typeface="Andalus" panose="02020603050405020304" pitchFamily="18" charset="-78"/>
              </a:rPr>
              <a:t>y a urgence à changer de comportement individuel et </a:t>
            </a:r>
            <a:r>
              <a:rPr lang="fr-FR" sz="1300" dirty="0" smtClean="0">
                <a:solidFill>
                  <a:schemeClr val="bg1"/>
                </a:solidFill>
                <a:latin typeface="Andalus" panose="02020603050405020304" pitchFamily="18" charset="-78"/>
                <a:cs typeface="Andalus" panose="02020603050405020304" pitchFamily="18" charset="-78"/>
              </a:rPr>
              <a:t>collectif, </a:t>
            </a:r>
            <a:r>
              <a:rPr lang="fr-FR" sz="1300" dirty="0">
                <a:solidFill>
                  <a:schemeClr val="bg1"/>
                </a:solidFill>
                <a:latin typeface="Andalus" panose="02020603050405020304" pitchFamily="18" charset="-78"/>
                <a:cs typeface="Andalus" panose="02020603050405020304" pitchFamily="18" charset="-78"/>
              </a:rPr>
              <a:t>mais ce </a:t>
            </a:r>
            <a:r>
              <a:rPr lang="fr-FR" sz="1300" dirty="0" smtClean="0">
                <a:solidFill>
                  <a:schemeClr val="bg1"/>
                </a:solidFill>
                <a:latin typeface="Andalus" panose="02020603050405020304" pitchFamily="18" charset="-78"/>
                <a:cs typeface="Andalus" panose="02020603050405020304" pitchFamily="18" charset="-78"/>
              </a:rPr>
              <a:t>changement effraie. Cette </a:t>
            </a:r>
            <a:r>
              <a:rPr lang="fr-FR" sz="1300" dirty="0">
                <a:solidFill>
                  <a:schemeClr val="bg1"/>
                </a:solidFill>
                <a:latin typeface="Andalus" panose="02020603050405020304" pitchFamily="18" charset="-78"/>
                <a:cs typeface="Andalus" panose="02020603050405020304" pitchFamily="18" charset="-78"/>
              </a:rPr>
              <a:t>terreur </a:t>
            </a:r>
            <a:r>
              <a:rPr lang="fr-FR" sz="1300" dirty="0" smtClean="0">
                <a:solidFill>
                  <a:schemeClr val="bg1"/>
                </a:solidFill>
                <a:latin typeface="Andalus" panose="02020603050405020304" pitchFamily="18" charset="-78"/>
                <a:cs typeface="Andalus" panose="02020603050405020304" pitchFamily="18" charset="-78"/>
              </a:rPr>
              <a:t>paralyse </a:t>
            </a:r>
            <a:r>
              <a:rPr lang="fr-FR" sz="1300" dirty="0">
                <a:solidFill>
                  <a:schemeClr val="bg1"/>
                </a:solidFill>
                <a:latin typeface="Andalus" panose="02020603050405020304" pitchFamily="18" charset="-78"/>
                <a:cs typeface="Andalus" panose="02020603050405020304" pitchFamily="18" charset="-78"/>
              </a:rPr>
              <a:t>et conduit à des excès d’appréciation, on y </a:t>
            </a:r>
            <a:r>
              <a:rPr lang="fr-FR" sz="1300" dirty="0" smtClean="0">
                <a:solidFill>
                  <a:schemeClr val="bg1"/>
                </a:solidFill>
                <a:latin typeface="Andalus" panose="02020603050405020304" pitchFamily="18" charset="-78"/>
                <a:cs typeface="Andalus" panose="02020603050405020304" pitchFamily="18" charset="-78"/>
              </a:rPr>
              <a:t>trouve des </a:t>
            </a:r>
            <a:r>
              <a:rPr lang="fr-FR" sz="1300" dirty="0">
                <a:solidFill>
                  <a:schemeClr val="bg1"/>
                </a:solidFill>
                <a:latin typeface="Andalus" panose="02020603050405020304" pitchFamily="18" charset="-78"/>
                <a:cs typeface="Andalus" panose="02020603050405020304" pitchFamily="18" charset="-78"/>
              </a:rPr>
              <a:t>comparaisons approximatives </a:t>
            </a:r>
            <a:r>
              <a:rPr lang="fr-FR" sz="1300" dirty="0" smtClean="0">
                <a:solidFill>
                  <a:schemeClr val="bg1"/>
                </a:solidFill>
                <a:latin typeface="Andalus" panose="02020603050405020304" pitchFamily="18" charset="-78"/>
                <a:cs typeface="Andalus" panose="02020603050405020304" pitchFamily="18" charset="-78"/>
              </a:rPr>
              <a:t>entre divers </a:t>
            </a:r>
            <a:r>
              <a:rPr lang="fr-FR" sz="1300" dirty="0">
                <a:solidFill>
                  <a:schemeClr val="bg1"/>
                </a:solidFill>
                <a:latin typeface="Andalus" panose="02020603050405020304" pitchFamily="18" charset="-78"/>
                <a:cs typeface="Andalus" panose="02020603050405020304" pitchFamily="18" charset="-78"/>
              </a:rPr>
              <a:t>groupes agrégés par opportunisme sur des thèmes souvent </a:t>
            </a:r>
            <a:r>
              <a:rPr lang="fr-FR" sz="1300" dirty="0" smtClean="0">
                <a:solidFill>
                  <a:schemeClr val="bg1"/>
                </a:solidFill>
                <a:latin typeface="Andalus" panose="02020603050405020304" pitchFamily="18" charset="-78"/>
                <a:cs typeface="Andalus" panose="02020603050405020304" pitchFamily="18" charset="-78"/>
              </a:rPr>
              <a:t>superficiels et </a:t>
            </a:r>
            <a:r>
              <a:rPr lang="fr-FR" sz="1300" dirty="0">
                <a:solidFill>
                  <a:schemeClr val="bg1"/>
                </a:solidFill>
                <a:latin typeface="Andalus" panose="02020603050405020304" pitchFamily="18" charset="-78"/>
                <a:cs typeface="Andalus" panose="02020603050405020304" pitchFamily="18" charset="-78"/>
              </a:rPr>
              <a:t>sur le fond souvent </a:t>
            </a:r>
            <a:r>
              <a:rPr lang="fr-FR" sz="1300" dirty="0" smtClean="0">
                <a:solidFill>
                  <a:schemeClr val="bg1"/>
                </a:solidFill>
                <a:latin typeface="Andalus" panose="02020603050405020304" pitchFamily="18" charset="-78"/>
                <a:cs typeface="Andalus" panose="02020603050405020304" pitchFamily="18" charset="-78"/>
              </a:rPr>
              <a:t>contraires: </a:t>
            </a:r>
            <a:r>
              <a:rPr lang="fr-FR" sz="1300" dirty="0">
                <a:solidFill>
                  <a:schemeClr val="bg1"/>
                </a:solidFill>
                <a:latin typeface="Andalus" panose="02020603050405020304" pitchFamily="18" charset="-78"/>
                <a:cs typeface="Andalus" panose="02020603050405020304" pitchFamily="18" charset="-78"/>
              </a:rPr>
              <a:t>communautarisme </a:t>
            </a:r>
            <a:r>
              <a:rPr lang="fr-FR" sz="1300" dirty="0" smtClean="0">
                <a:solidFill>
                  <a:schemeClr val="bg1"/>
                </a:solidFill>
                <a:latin typeface="Andalus" panose="02020603050405020304" pitchFamily="18" charset="-78"/>
                <a:cs typeface="Andalus" panose="02020603050405020304" pitchFamily="18" charset="-78"/>
              </a:rPr>
              <a:t>spontané </a:t>
            </a:r>
            <a:r>
              <a:rPr lang="fr-FR" sz="1300" dirty="0">
                <a:solidFill>
                  <a:schemeClr val="bg1"/>
                </a:solidFill>
                <a:latin typeface="Andalus" panose="02020603050405020304" pitchFamily="18" charset="-78"/>
                <a:cs typeface="Andalus" panose="02020603050405020304" pitchFamily="18" charset="-78"/>
              </a:rPr>
              <a:t>contraint de fait à </a:t>
            </a:r>
            <a:r>
              <a:rPr lang="fr-FR" sz="1300" dirty="0" smtClean="0">
                <a:solidFill>
                  <a:schemeClr val="bg1"/>
                </a:solidFill>
                <a:latin typeface="Andalus" panose="02020603050405020304" pitchFamily="18" charset="-78"/>
                <a:cs typeface="Andalus" panose="02020603050405020304" pitchFamily="18" charset="-78"/>
              </a:rPr>
              <a:t>l’aboiement, à </a:t>
            </a:r>
            <a:r>
              <a:rPr lang="fr-FR" sz="1300" dirty="0">
                <a:solidFill>
                  <a:schemeClr val="bg1"/>
                </a:solidFill>
                <a:latin typeface="Andalus" panose="02020603050405020304" pitchFamily="18" charset="-78"/>
                <a:cs typeface="Andalus" panose="02020603050405020304" pitchFamily="18" charset="-78"/>
              </a:rPr>
              <a:t>la </a:t>
            </a:r>
            <a:r>
              <a:rPr lang="fr-FR" sz="1300" dirty="0" smtClean="0">
                <a:solidFill>
                  <a:schemeClr val="bg1"/>
                </a:solidFill>
                <a:latin typeface="Andalus" panose="02020603050405020304" pitchFamily="18" charset="-78"/>
                <a:cs typeface="Andalus" panose="02020603050405020304" pitchFamily="18" charset="-78"/>
              </a:rPr>
              <a:t>démesure.</a:t>
            </a:r>
            <a:r>
              <a:rPr lang="fr-FR" sz="1300" dirty="0">
                <a:solidFill>
                  <a:schemeClr val="bg1"/>
                </a:solidFill>
                <a:latin typeface="Andalus" panose="02020603050405020304" pitchFamily="18" charset="-78"/>
                <a:cs typeface="Andalus" panose="02020603050405020304" pitchFamily="18" charset="-78"/>
              </a:rPr>
              <a:t> </a:t>
            </a:r>
            <a:r>
              <a:rPr lang="fr-FR" sz="1300" dirty="0" smtClean="0">
                <a:solidFill>
                  <a:schemeClr val="bg1"/>
                </a:solidFill>
                <a:latin typeface="Andalus" panose="02020603050405020304" pitchFamily="18" charset="-78"/>
                <a:cs typeface="Andalus" panose="02020603050405020304" pitchFamily="18" charset="-78"/>
              </a:rPr>
              <a:t>Démesure </a:t>
            </a:r>
            <a:r>
              <a:rPr lang="fr-FR" sz="1300" dirty="0">
                <a:solidFill>
                  <a:schemeClr val="bg1"/>
                </a:solidFill>
                <a:latin typeface="Andalus" panose="02020603050405020304" pitchFamily="18" charset="-78"/>
                <a:cs typeface="Andalus" panose="02020603050405020304" pitchFamily="18" charset="-78"/>
              </a:rPr>
              <a:t>dont le principal mérite est quand même d’avoir interpellé les responsables politiques qui eux aussi ont les mêmes inquiétudes mais le nez dans le guidon </a:t>
            </a:r>
            <a:r>
              <a:rPr lang="fr-FR" sz="1300" dirty="0" smtClean="0">
                <a:solidFill>
                  <a:schemeClr val="bg1"/>
                </a:solidFill>
                <a:latin typeface="Andalus" panose="02020603050405020304" pitchFamily="18" charset="-78"/>
                <a:cs typeface="Andalus" panose="02020603050405020304" pitchFamily="18" charset="-78"/>
              </a:rPr>
              <a:t>du </a:t>
            </a:r>
            <a:r>
              <a:rPr lang="fr-FR" sz="1300" dirty="0">
                <a:solidFill>
                  <a:schemeClr val="bg1"/>
                </a:solidFill>
                <a:latin typeface="Andalus" panose="02020603050405020304" pitchFamily="18" charset="-78"/>
                <a:cs typeface="Andalus" panose="02020603050405020304" pitchFamily="18" charset="-78"/>
              </a:rPr>
              <a:t>devoir à accomplir et de l’urgence de sa mise en </a:t>
            </a:r>
            <a:r>
              <a:rPr lang="fr-FR" sz="1300" dirty="0" smtClean="0">
                <a:solidFill>
                  <a:schemeClr val="bg1"/>
                </a:solidFill>
                <a:latin typeface="Andalus" panose="02020603050405020304" pitchFamily="18" charset="-78"/>
                <a:cs typeface="Andalus" panose="02020603050405020304" pitchFamily="18" charset="-78"/>
              </a:rPr>
              <a:t>œuvre, </a:t>
            </a:r>
            <a:r>
              <a:rPr lang="fr-FR" sz="1300" dirty="0">
                <a:solidFill>
                  <a:schemeClr val="bg1"/>
                </a:solidFill>
                <a:latin typeface="Andalus" panose="02020603050405020304" pitchFamily="18" charset="-78"/>
                <a:cs typeface="Andalus" panose="02020603050405020304" pitchFamily="18" charset="-78"/>
              </a:rPr>
              <a:t>tout cela dans le même besoin d’immédiateté de cette nouvelle société du numérique et des réseaux </a:t>
            </a:r>
            <a:r>
              <a:rPr lang="fr-FR" sz="1300" dirty="0" smtClean="0">
                <a:solidFill>
                  <a:schemeClr val="bg1"/>
                </a:solidFill>
                <a:latin typeface="Andalus" panose="02020603050405020304" pitchFamily="18" charset="-78"/>
                <a:cs typeface="Andalus" panose="02020603050405020304" pitchFamily="18" charset="-78"/>
              </a:rPr>
              <a:t>sociaux. Démesure </a:t>
            </a:r>
            <a:r>
              <a:rPr lang="fr-FR" sz="1300" dirty="0">
                <a:solidFill>
                  <a:schemeClr val="bg1"/>
                </a:solidFill>
                <a:latin typeface="Andalus" panose="02020603050405020304" pitchFamily="18" charset="-78"/>
                <a:cs typeface="Andalus" panose="02020603050405020304" pitchFamily="18" charset="-78"/>
              </a:rPr>
              <a:t>qui constitue le propre des utopies et des doctrines </a:t>
            </a:r>
            <a:r>
              <a:rPr lang="fr-FR" sz="1300" dirty="0" smtClean="0">
                <a:solidFill>
                  <a:schemeClr val="bg1"/>
                </a:solidFill>
                <a:latin typeface="Andalus" panose="02020603050405020304" pitchFamily="18" charset="-78"/>
                <a:cs typeface="Andalus" panose="02020603050405020304" pitchFamily="18" charset="-78"/>
              </a:rPr>
              <a:t>jusqu’au-boutistes </a:t>
            </a:r>
            <a:r>
              <a:rPr lang="fr-FR" sz="1300" dirty="0">
                <a:solidFill>
                  <a:schemeClr val="bg1"/>
                </a:solidFill>
                <a:latin typeface="Andalus" panose="02020603050405020304" pitchFamily="18" charset="-78"/>
                <a:cs typeface="Andalus" panose="02020603050405020304" pitchFamily="18" charset="-78"/>
              </a:rPr>
              <a:t>et alimente ainsi toute forme de </a:t>
            </a:r>
            <a:r>
              <a:rPr lang="fr-FR" sz="1300" dirty="0" smtClean="0">
                <a:solidFill>
                  <a:schemeClr val="bg1"/>
                </a:solidFill>
                <a:latin typeface="Andalus" panose="02020603050405020304" pitchFamily="18" charset="-78"/>
                <a:cs typeface="Andalus" panose="02020603050405020304" pitchFamily="18" charset="-78"/>
              </a:rPr>
              <a:t>radicalisation, </a:t>
            </a:r>
            <a:r>
              <a:rPr lang="fr-FR" sz="1300" dirty="0">
                <a:solidFill>
                  <a:schemeClr val="bg1"/>
                </a:solidFill>
                <a:latin typeface="Andalus" panose="02020603050405020304" pitchFamily="18" charset="-78"/>
                <a:cs typeface="Andalus" panose="02020603050405020304" pitchFamily="18" charset="-78"/>
              </a:rPr>
              <a:t>elle peut concerner tout le monde celui d’en </a:t>
            </a:r>
            <a:r>
              <a:rPr lang="fr-FR" sz="1300" dirty="0" smtClean="0">
                <a:solidFill>
                  <a:schemeClr val="bg1"/>
                </a:solidFill>
                <a:latin typeface="Andalus" panose="02020603050405020304" pitchFamily="18" charset="-78"/>
                <a:cs typeface="Andalus" panose="02020603050405020304" pitchFamily="18" charset="-78"/>
              </a:rPr>
              <a:t>haut, </a:t>
            </a:r>
            <a:r>
              <a:rPr lang="fr-FR" sz="1300" dirty="0">
                <a:solidFill>
                  <a:schemeClr val="bg1"/>
                </a:solidFill>
                <a:latin typeface="Andalus" panose="02020603050405020304" pitchFamily="18" charset="-78"/>
                <a:cs typeface="Andalus" panose="02020603050405020304" pitchFamily="18" charset="-78"/>
              </a:rPr>
              <a:t>la </a:t>
            </a:r>
            <a:r>
              <a:rPr lang="fr-FR" sz="1300" dirty="0" smtClean="0">
                <a:solidFill>
                  <a:schemeClr val="bg1"/>
                </a:solidFill>
                <a:latin typeface="Andalus" panose="02020603050405020304" pitchFamily="18" charset="-78"/>
                <a:cs typeface="Andalus" panose="02020603050405020304" pitchFamily="18" charset="-78"/>
              </a:rPr>
              <a:t>technocratie, </a:t>
            </a:r>
            <a:r>
              <a:rPr lang="fr-FR" sz="1300" dirty="0">
                <a:solidFill>
                  <a:schemeClr val="bg1"/>
                </a:solidFill>
                <a:latin typeface="Andalus" panose="02020603050405020304" pitchFamily="18" charset="-78"/>
                <a:cs typeface="Andalus" panose="02020603050405020304" pitchFamily="18" charset="-78"/>
              </a:rPr>
              <a:t>le </a:t>
            </a:r>
            <a:r>
              <a:rPr lang="fr-FR" sz="1300" dirty="0" smtClean="0">
                <a:solidFill>
                  <a:schemeClr val="bg1"/>
                </a:solidFill>
                <a:latin typeface="Andalus" panose="02020603050405020304" pitchFamily="18" charset="-78"/>
                <a:cs typeface="Andalus" panose="02020603050405020304" pitchFamily="18" charset="-78"/>
              </a:rPr>
              <a:t>cercle des experts, </a:t>
            </a:r>
            <a:r>
              <a:rPr lang="fr-FR" sz="1300" dirty="0">
                <a:solidFill>
                  <a:schemeClr val="bg1"/>
                </a:solidFill>
                <a:latin typeface="Andalus" panose="02020603050405020304" pitchFamily="18" charset="-78"/>
                <a:cs typeface="Andalus" panose="02020603050405020304" pitchFamily="18" charset="-78"/>
              </a:rPr>
              <a:t>qui peut s’enivrer de </a:t>
            </a:r>
            <a:r>
              <a:rPr lang="fr-FR" sz="1300" dirty="0" smtClean="0">
                <a:solidFill>
                  <a:schemeClr val="bg1"/>
                </a:solidFill>
                <a:latin typeface="Andalus" panose="02020603050405020304" pitchFamily="18" charset="-78"/>
                <a:cs typeface="Andalus" panose="02020603050405020304" pitchFamily="18" charset="-78"/>
              </a:rPr>
              <a:t>suffisance, </a:t>
            </a:r>
            <a:r>
              <a:rPr lang="fr-FR" sz="1300" dirty="0">
                <a:solidFill>
                  <a:schemeClr val="bg1"/>
                </a:solidFill>
                <a:latin typeface="Andalus" panose="02020603050405020304" pitchFamily="18" charset="-78"/>
                <a:cs typeface="Andalus" panose="02020603050405020304" pitchFamily="18" charset="-78"/>
              </a:rPr>
              <a:t>comme celui d’en </a:t>
            </a:r>
            <a:r>
              <a:rPr lang="fr-FR" sz="1300" dirty="0" smtClean="0">
                <a:solidFill>
                  <a:schemeClr val="bg1"/>
                </a:solidFill>
                <a:latin typeface="Andalus" panose="02020603050405020304" pitchFamily="18" charset="-78"/>
                <a:cs typeface="Andalus" panose="02020603050405020304" pitchFamily="18" charset="-78"/>
              </a:rPr>
              <a:t>bas, </a:t>
            </a:r>
            <a:r>
              <a:rPr lang="fr-FR" sz="1300" dirty="0">
                <a:solidFill>
                  <a:schemeClr val="bg1"/>
                </a:solidFill>
                <a:latin typeface="Andalus" panose="02020603050405020304" pitchFamily="18" charset="-78"/>
                <a:cs typeface="Andalus" panose="02020603050405020304" pitchFamily="18" charset="-78"/>
              </a:rPr>
              <a:t>celui de la sagesse populaire qui refuse d’accepter de tout </a:t>
            </a:r>
            <a:r>
              <a:rPr lang="fr-FR" sz="1300" dirty="0" smtClean="0">
                <a:solidFill>
                  <a:schemeClr val="bg1"/>
                </a:solidFill>
                <a:latin typeface="Andalus" panose="02020603050405020304" pitchFamily="18" charset="-78"/>
                <a:cs typeface="Andalus" panose="02020603050405020304" pitchFamily="18" charset="-78"/>
              </a:rPr>
              <a:t>subir.</a:t>
            </a:r>
            <a:endParaRPr lang="fr-FR" sz="1300" dirty="0">
              <a:solidFill>
                <a:schemeClr val="bg1"/>
              </a:solidFill>
              <a:latin typeface="Andalus" panose="02020603050405020304" pitchFamily="18" charset="-78"/>
              <a:cs typeface="Andalus" panose="02020603050405020304" pitchFamily="18" charset="-78"/>
            </a:endParaRPr>
          </a:p>
          <a:p>
            <a:pPr algn="just"/>
            <a:endParaRPr lang="fr-FR" sz="1300" dirty="0" smtClean="0">
              <a:solidFill>
                <a:schemeClr val="bg1"/>
              </a:solidFill>
              <a:latin typeface="Andalus" panose="02020603050405020304" pitchFamily="18" charset="-78"/>
              <a:cs typeface="Andalus" panose="02020603050405020304" pitchFamily="18" charset="-78"/>
            </a:endParaRPr>
          </a:p>
          <a:p>
            <a:pPr algn="just"/>
            <a:r>
              <a:rPr lang="fr-FR" sz="1300" dirty="0" smtClean="0">
                <a:solidFill>
                  <a:schemeClr val="bg1"/>
                </a:solidFill>
                <a:latin typeface="Andalus" panose="02020603050405020304" pitchFamily="18" charset="-78"/>
                <a:cs typeface="Andalus" panose="02020603050405020304" pitchFamily="18" charset="-78"/>
              </a:rPr>
              <a:t>Finalement </a:t>
            </a:r>
            <a:r>
              <a:rPr lang="fr-FR" sz="1300" dirty="0">
                <a:solidFill>
                  <a:schemeClr val="bg1"/>
                </a:solidFill>
                <a:latin typeface="Andalus" panose="02020603050405020304" pitchFamily="18" charset="-78"/>
                <a:cs typeface="Andalus" panose="02020603050405020304" pitchFamily="18" charset="-78"/>
              </a:rPr>
              <a:t>ce qui fait basculer dans la démesure, c’est l’oubli des </a:t>
            </a:r>
            <a:r>
              <a:rPr lang="fr-FR" sz="1300" dirty="0" smtClean="0">
                <a:solidFill>
                  <a:schemeClr val="bg1"/>
                </a:solidFill>
                <a:latin typeface="Andalus" panose="02020603050405020304" pitchFamily="18" charset="-78"/>
                <a:cs typeface="Andalus" panose="02020603050405020304" pitchFamily="18" charset="-78"/>
              </a:rPr>
              <a:t>autres, </a:t>
            </a:r>
            <a:r>
              <a:rPr lang="fr-FR" sz="1300" dirty="0">
                <a:solidFill>
                  <a:schemeClr val="bg1"/>
                </a:solidFill>
                <a:latin typeface="Andalus" panose="02020603050405020304" pitchFamily="18" charset="-78"/>
                <a:cs typeface="Andalus" panose="02020603050405020304" pitchFamily="18" charset="-78"/>
              </a:rPr>
              <a:t>l’éviction de points de vue </a:t>
            </a:r>
            <a:r>
              <a:rPr lang="fr-FR" sz="1300" dirty="0" smtClean="0">
                <a:solidFill>
                  <a:schemeClr val="bg1"/>
                </a:solidFill>
                <a:latin typeface="Andalus" panose="02020603050405020304" pitchFamily="18" charset="-78"/>
                <a:cs typeface="Andalus" panose="02020603050405020304" pitchFamily="18" charset="-78"/>
              </a:rPr>
              <a:t>opposés, </a:t>
            </a:r>
            <a:r>
              <a:rPr lang="fr-FR" sz="1300" dirty="0">
                <a:solidFill>
                  <a:schemeClr val="bg1"/>
                </a:solidFill>
                <a:latin typeface="Andalus" panose="02020603050405020304" pitchFamily="18" charset="-78"/>
                <a:cs typeface="Andalus" panose="02020603050405020304" pitchFamily="18" charset="-78"/>
              </a:rPr>
              <a:t>la certitude arrogante </a:t>
            </a:r>
            <a:r>
              <a:rPr lang="fr-FR" sz="1300" dirty="0" smtClean="0">
                <a:solidFill>
                  <a:schemeClr val="bg1"/>
                </a:solidFill>
                <a:latin typeface="Andalus" panose="02020603050405020304" pitchFamily="18" charset="-78"/>
                <a:cs typeface="Andalus" panose="02020603050405020304" pitchFamily="18" charset="-78"/>
              </a:rPr>
              <a:t>d’avoir </a:t>
            </a:r>
            <a:r>
              <a:rPr lang="fr-FR" sz="1300" dirty="0">
                <a:solidFill>
                  <a:schemeClr val="bg1"/>
                </a:solidFill>
                <a:latin typeface="Andalus" panose="02020603050405020304" pitchFamily="18" charset="-78"/>
                <a:cs typeface="Andalus" panose="02020603050405020304" pitchFamily="18" charset="-78"/>
              </a:rPr>
              <a:t>seul raison. Il n’est pas commode d’admettre l’existence de points de vue </a:t>
            </a:r>
            <a:r>
              <a:rPr lang="fr-FR" sz="1300" dirty="0" smtClean="0">
                <a:solidFill>
                  <a:schemeClr val="bg1"/>
                </a:solidFill>
                <a:latin typeface="Andalus" panose="02020603050405020304" pitchFamily="18" charset="-78"/>
                <a:cs typeface="Andalus" panose="02020603050405020304" pitchFamily="18" charset="-78"/>
              </a:rPr>
              <a:t>adverses </a:t>
            </a:r>
            <a:r>
              <a:rPr lang="fr-FR" sz="1300" dirty="0">
                <a:solidFill>
                  <a:schemeClr val="bg1"/>
                </a:solidFill>
                <a:latin typeface="Andalus" panose="02020603050405020304" pitchFamily="18" charset="-78"/>
                <a:cs typeface="Andalus" panose="02020603050405020304" pitchFamily="18" charset="-78"/>
              </a:rPr>
              <a:t>et de s’y confronter </a:t>
            </a:r>
            <a:r>
              <a:rPr lang="fr-FR" sz="1300" dirty="0" smtClean="0">
                <a:solidFill>
                  <a:schemeClr val="bg1"/>
                </a:solidFill>
                <a:latin typeface="Andalus" panose="02020603050405020304" pitchFamily="18" charset="-78"/>
                <a:cs typeface="Andalus" panose="02020603050405020304" pitchFamily="18" charset="-78"/>
              </a:rPr>
              <a:t>mais dans </a:t>
            </a:r>
            <a:r>
              <a:rPr lang="fr-FR" sz="1300" dirty="0">
                <a:solidFill>
                  <a:schemeClr val="bg1"/>
                </a:solidFill>
                <a:latin typeface="Andalus" panose="02020603050405020304" pitchFamily="18" charset="-78"/>
                <a:cs typeface="Andalus" panose="02020603050405020304" pitchFamily="18" charset="-78"/>
              </a:rPr>
              <a:t>une démocratie </a:t>
            </a:r>
            <a:r>
              <a:rPr lang="fr-FR" sz="1300" dirty="0" smtClean="0">
                <a:solidFill>
                  <a:schemeClr val="bg1"/>
                </a:solidFill>
                <a:latin typeface="Andalus" panose="02020603050405020304" pitchFamily="18" charset="-78"/>
                <a:cs typeface="Andalus" panose="02020603050405020304" pitchFamily="18" charset="-78"/>
              </a:rPr>
              <a:t>paisible, </a:t>
            </a:r>
            <a:r>
              <a:rPr lang="fr-FR" sz="1300" dirty="0">
                <a:solidFill>
                  <a:schemeClr val="bg1"/>
                </a:solidFill>
                <a:latin typeface="Andalus" panose="02020603050405020304" pitchFamily="18" charset="-78"/>
                <a:cs typeface="Andalus" panose="02020603050405020304" pitchFamily="18" charset="-78"/>
              </a:rPr>
              <a:t>l’urgence permanente c’est d’aller au fond des </a:t>
            </a:r>
            <a:r>
              <a:rPr lang="fr-FR" sz="1300" dirty="0" smtClean="0">
                <a:solidFill>
                  <a:schemeClr val="bg1"/>
                </a:solidFill>
                <a:latin typeface="Andalus" panose="02020603050405020304" pitchFamily="18" charset="-78"/>
                <a:cs typeface="Andalus" panose="02020603050405020304" pitchFamily="18" charset="-78"/>
              </a:rPr>
              <a:t>choses, de </a:t>
            </a:r>
            <a:r>
              <a:rPr lang="fr-FR" sz="1300" dirty="0">
                <a:solidFill>
                  <a:schemeClr val="bg1"/>
                </a:solidFill>
                <a:latin typeface="Andalus" panose="02020603050405020304" pitchFamily="18" charset="-78"/>
                <a:cs typeface="Andalus" panose="02020603050405020304" pitchFamily="18" charset="-78"/>
              </a:rPr>
              <a:t>tenter de bien </a:t>
            </a:r>
            <a:r>
              <a:rPr lang="fr-FR" sz="1300" dirty="0" smtClean="0">
                <a:solidFill>
                  <a:schemeClr val="bg1"/>
                </a:solidFill>
                <a:latin typeface="Andalus" panose="02020603050405020304" pitchFamily="18" charset="-78"/>
                <a:cs typeface="Andalus" panose="02020603050405020304" pitchFamily="18" charset="-78"/>
              </a:rPr>
              <a:t>comprendre, de </a:t>
            </a:r>
            <a:r>
              <a:rPr lang="fr-FR" sz="1300" dirty="0">
                <a:solidFill>
                  <a:schemeClr val="bg1"/>
                </a:solidFill>
                <a:latin typeface="Andalus" panose="02020603050405020304" pitchFamily="18" charset="-78"/>
                <a:cs typeface="Andalus" panose="02020603050405020304" pitchFamily="18" charset="-78"/>
              </a:rPr>
              <a:t>s’écouter </a:t>
            </a:r>
            <a:r>
              <a:rPr lang="fr-FR" sz="1300" dirty="0" smtClean="0">
                <a:solidFill>
                  <a:schemeClr val="bg1"/>
                </a:solidFill>
                <a:latin typeface="Andalus" panose="02020603050405020304" pitchFamily="18" charset="-78"/>
                <a:cs typeface="Andalus" panose="02020603050405020304" pitchFamily="18" charset="-78"/>
              </a:rPr>
              <a:t>les </a:t>
            </a:r>
            <a:r>
              <a:rPr lang="fr-FR" sz="1300" dirty="0">
                <a:solidFill>
                  <a:schemeClr val="bg1"/>
                </a:solidFill>
                <a:latin typeface="Andalus" panose="02020603050405020304" pitchFamily="18" charset="-78"/>
                <a:cs typeface="Andalus" panose="02020603050405020304" pitchFamily="18" charset="-78"/>
              </a:rPr>
              <a:t>uns les </a:t>
            </a:r>
            <a:r>
              <a:rPr lang="fr-FR" sz="1300" dirty="0" smtClean="0">
                <a:solidFill>
                  <a:schemeClr val="bg1"/>
                </a:solidFill>
                <a:latin typeface="Andalus" panose="02020603050405020304" pitchFamily="18" charset="-78"/>
                <a:cs typeface="Andalus" panose="02020603050405020304" pitchFamily="18" charset="-78"/>
              </a:rPr>
              <a:t>autres, </a:t>
            </a:r>
            <a:r>
              <a:rPr lang="fr-FR" sz="1300" dirty="0">
                <a:solidFill>
                  <a:schemeClr val="bg1"/>
                </a:solidFill>
                <a:latin typeface="Andalus" panose="02020603050405020304" pitchFamily="18" charset="-78"/>
                <a:cs typeface="Andalus" panose="02020603050405020304" pitchFamily="18" charset="-78"/>
              </a:rPr>
              <a:t>et surtout </a:t>
            </a:r>
            <a:r>
              <a:rPr lang="fr-FR" sz="1300" dirty="0" smtClean="0">
                <a:solidFill>
                  <a:schemeClr val="bg1"/>
                </a:solidFill>
                <a:latin typeface="Andalus" panose="02020603050405020304" pitchFamily="18" charset="-78"/>
                <a:cs typeface="Andalus" panose="02020603050405020304" pitchFamily="18" charset="-78"/>
              </a:rPr>
              <a:t>de </a:t>
            </a:r>
            <a:r>
              <a:rPr lang="fr-FR" sz="1300" dirty="0">
                <a:solidFill>
                  <a:schemeClr val="bg1"/>
                </a:solidFill>
                <a:latin typeface="Andalus" panose="02020603050405020304" pitchFamily="18" charset="-78"/>
                <a:cs typeface="Andalus" panose="02020603050405020304" pitchFamily="18" charset="-78"/>
              </a:rPr>
              <a:t>se regarder soi même un peu moins </a:t>
            </a:r>
            <a:r>
              <a:rPr lang="fr-FR" sz="1300" dirty="0" smtClean="0">
                <a:solidFill>
                  <a:schemeClr val="bg1"/>
                </a:solidFill>
                <a:latin typeface="Andalus" panose="02020603050405020304" pitchFamily="18" charset="-78"/>
                <a:cs typeface="Andalus" panose="02020603050405020304" pitchFamily="18" charset="-78"/>
              </a:rPr>
              <a:t>ce </a:t>
            </a:r>
            <a:r>
              <a:rPr lang="fr-FR" sz="1300" dirty="0">
                <a:solidFill>
                  <a:schemeClr val="bg1"/>
                </a:solidFill>
                <a:latin typeface="Andalus" panose="02020603050405020304" pitchFamily="18" charset="-78"/>
                <a:cs typeface="Andalus" panose="02020603050405020304" pitchFamily="18" charset="-78"/>
              </a:rPr>
              <a:t>qui est difficile j’en conviens dans ce monde d’aujourd’hui</a:t>
            </a:r>
            <a:r>
              <a:rPr lang="fr-FR" sz="1300" dirty="0" smtClean="0">
                <a:solidFill>
                  <a:schemeClr val="bg1"/>
                </a:solidFill>
                <a:latin typeface="Andalus" panose="02020603050405020304" pitchFamily="18" charset="-78"/>
                <a:cs typeface="Andalus" panose="02020603050405020304" pitchFamily="18" charset="-78"/>
              </a:rPr>
              <a:t>.</a:t>
            </a:r>
          </a:p>
          <a:p>
            <a:pPr algn="just"/>
            <a:endParaRPr lang="fr-FR" sz="1300" dirty="0">
              <a:solidFill>
                <a:schemeClr val="bg1"/>
              </a:solidFill>
              <a:latin typeface="Andalus" panose="02020603050405020304" pitchFamily="18" charset="-78"/>
              <a:cs typeface="Andalus" panose="02020603050405020304" pitchFamily="18" charset="-78"/>
            </a:endParaRPr>
          </a:p>
          <a:p>
            <a:pPr algn="just"/>
            <a:r>
              <a:rPr lang="fr-FR" sz="1300" dirty="0">
                <a:solidFill>
                  <a:schemeClr val="bg1"/>
                </a:solidFill>
                <a:latin typeface="Andalus" panose="02020603050405020304" pitchFamily="18" charset="-78"/>
                <a:cs typeface="Andalus" panose="02020603050405020304" pitchFamily="18" charset="-78"/>
              </a:rPr>
              <a:t>La démocratie  représentative doit être apaisée même si elle est traversée de tensions et </a:t>
            </a:r>
            <a:r>
              <a:rPr lang="fr-FR" sz="1300" dirty="0" smtClean="0">
                <a:solidFill>
                  <a:schemeClr val="bg1"/>
                </a:solidFill>
                <a:latin typeface="Andalus" panose="02020603050405020304" pitchFamily="18" charset="-78"/>
                <a:cs typeface="Andalus" panose="02020603050405020304" pitchFamily="18" charset="-78"/>
              </a:rPr>
              <a:t>conflits, </a:t>
            </a:r>
            <a:r>
              <a:rPr lang="fr-FR" sz="1300" dirty="0">
                <a:solidFill>
                  <a:schemeClr val="bg1"/>
                </a:solidFill>
                <a:latin typeface="Andalus" panose="02020603050405020304" pitchFamily="18" charset="-78"/>
                <a:cs typeface="Andalus" panose="02020603050405020304" pitchFamily="18" charset="-78"/>
              </a:rPr>
              <a:t>c’est le moins </a:t>
            </a:r>
            <a:r>
              <a:rPr lang="fr-FR" sz="1300" dirty="0" smtClean="0">
                <a:solidFill>
                  <a:schemeClr val="bg1"/>
                </a:solidFill>
                <a:latin typeface="Andalus" panose="02020603050405020304" pitchFamily="18" charset="-78"/>
                <a:cs typeface="Andalus" panose="02020603050405020304" pitchFamily="18" charset="-78"/>
              </a:rPr>
              <a:t>mauvais et </a:t>
            </a:r>
            <a:r>
              <a:rPr lang="fr-FR" sz="1300" dirty="0">
                <a:solidFill>
                  <a:schemeClr val="bg1"/>
                </a:solidFill>
                <a:latin typeface="Andalus" panose="02020603050405020304" pitchFamily="18" charset="-78"/>
                <a:cs typeface="Andalus" panose="02020603050405020304" pitchFamily="18" charset="-78"/>
              </a:rPr>
              <a:t>le plus juste de tous les régimes </a:t>
            </a:r>
            <a:r>
              <a:rPr lang="fr-FR" sz="1300" dirty="0" smtClean="0">
                <a:solidFill>
                  <a:schemeClr val="bg1"/>
                </a:solidFill>
                <a:latin typeface="Andalus" panose="02020603050405020304" pitchFamily="18" charset="-78"/>
                <a:cs typeface="Andalus" panose="02020603050405020304" pitchFamily="18" charset="-78"/>
              </a:rPr>
              <a:t>politiques. </a:t>
            </a:r>
          </a:p>
          <a:p>
            <a:pPr algn="just"/>
            <a:endParaRPr lang="fr-FR" sz="1300" dirty="0">
              <a:solidFill>
                <a:schemeClr val="bg1"/>
              </a:solidFill>
              <a:latin typeface="Andalus" panose="02020603050405020304" pitchFamily="18" charset="-78"/>
              <a:cs typeface="Andalus" panose="02020603050405020304" pitchFamily="18" charset="-78"/>
            </a:endParaRPr>
          </a:p>
          <a:p>
            <a:pPr algn="just"/>
            <a:r>
              <a:rPr lang="fr-FR" sz="1300" dirty="0" smtClean="0">
                <a:solidFill>
                  <a:schemeClr val="bg1"/>
                </a:solidFill>
                <a:latin typeface="Andalus" panose="02020603050405020304" pitchFamily="18" charset="-78"/>
                <a:cs typeface="Andalus" panose="02020603050405020304" pitchFamily="18" charset="-78"/>
              </a:rPr>
              <a:t>Faisons </a:t>
            </a:r>
            <a:r>
              <a:rPr lang="fr-FR" sz="1300" dirty="0">
                <a:solidFill>
                  <a:schemeClr val="bg1"/>
                </a:solidFill>
                <a:latin typeface="Andalus" panose="02020603050405020304" pitchFamily="18" charset="-78"/>
                <a:cs typeface="Andalus" panose="02020603050405020304" pitchFamily="18" charset="-78"/>
              </a:rPr>
              <a:t>la </a:t>
            </a:r>
            <a:r>
              <a:rPr lang="fr-FR" sz="1300" dirty="0" smtClean="0">
                <a:solidFill>
                  <a:schemeClr val="bg1"/>
                </a:solidFill>
                <a:latin typeface="Andalus" panose="02020603050405020304" pitchFamily="18" charset="-78"/>
                <a:cs typeface="Andalus" panose="02020603050405020304" pitchFamily="18" charset="-78"/>
              </a:rPr>
              <a:t>vivre.</a:t>
            </a:r>
          </a:p>
          <a:p>
            <a:pPr defTabSz="1104900">
              <a:tabLst>
                <a:tab pos="3676650" algn="l"/>
              </a:tabLst>
            </a:pPr>
            <a:r>
              <a:rPr lang="fr-FR" sz="1300" dirty="0">
                <a:solidFill>
                  <a:schemeClr val="bg1"/>
                </a:solidFill>
                <a:latin typeface="Andalus" panose="02020603050405020304" pitchFamily="18" charset="-78"/>
                <a:cs typeface="Andalus" panose="02020603050405020304" pitchFamily="18" charset="-78"/>
              </a:rPr>
              <a:t>	</a:t>
            </a:r>
            <a:endParaRPr lang="fr-FR" sz="1300" dirty="0" smtClean="0">
              <a:solidFill>
                <a:schemeClr val="bg1"/>
              </a:solidFill>
              <a:latin typeface="Andalus" panose="02020603050405020304" pitchFamily="18" charset="-78"/>
              <a:cs typeface="Andalus" panose="02020603050405020304" pitchFamily="18" charset="-78"/>
            </a:endParaRPr>
          </a:p>
          <a:p>
            <a:pPr marL="3676650" indent="-3676650" defTabSz="1104900">
              <a:tabLst>
                <a:tab pos="3676650" algn="l"/>
              </a:tabLst>
            </a:pPr>
            <a:r>
              <a:rPr lang="fr-FR" sz="1300" dirty="0">
                <a:solidFill>
                  <a:schemeClr val="bg1"/>
                </a:solidFill>
                <a:latin typeface="Andalus" panose="02020603050405020304" pitchFamily="18" charset="-78"/>
                <a:cs typeface="Andalus" panose="02020603050405020304" pitchFamily="18" charset="-78"/>
              </a:rPr>
              <a:t>	</a:t>
            </a:r>
            <a:r>
              <a:rPr lang="fr-FR" sz="1300" dirty="0" smtClean="0">
                <a:solidFill>
                  <a:schemeClr val="bg1"/>
                </a:solidFill>
                <a:latin typeface="Andalus" panose="02020603050405020304" pitchFamily="18" charset="-78"/>
                <a:cs typeface="Andalus" panose="02020603050405020304" pitchFamily="18" charset="-78"/>
              </a:rPr>
              <a:t>Dominique </a:t>
            </a:r>
            <a:r>
              <a:rPr lang="fr-FR" sz="1300" dirty="0" err="1" smtClean="0">
                <a:solidFill>
                  <a:schemeClr val="bg1"/>
                </a:solidFill>
                <a:latin typeface="Andalus" panose="02020603050405020304" pitchFamily="18" charset="-78"/>
                <a:cs typeface="Andalus" panose="02020603050405020304" pitchFamily="18" charset="-78"/>
              </a:rPr>
              <a:t>Jarlier</a:t>
            </a:r>
            <a:endParaRPr lang="fr-FR" sz="1300" dirty="0" smtClean="0">
              <a:solidFill>
                <a:schemeClr val="bg1"/>
              </a:solidFill>
              <a:latin typeface="Andalus" panose="02020603050405020304" pitchFamily="18" charset="-78"/>
              <a:cs typeface="Andalus" panose="02020603050405020304" pitchFamily="18" charset="-78"/>
            </a:endParaRPr>
          </a:p>
          <a:p>
            <a:pPr defTabSz="1104900">
              <a:tabLst>
                <a:tab pos="3676650" algn="l"/>
              </a:tabLst>
            </a:pPr>
            <a:r>
              <a:rPr lang="fr-FR" sz="1300" dirty="0">
                <a:solidFill>
                  <a:schemeClr val="bg1"/>
                </a:solidFill>
                <a:latin typeface="Andalus" panose="02020603050405020304" pitchFamily="18" charset="-78"/>
                <a:cs typeface="Andalus" panose="02020603050405020304" pitchFamily="18" charset="-78"/>
              </a:rPr>
              <a:t>	</a:t>
            </a:r>
            <a:r>
              <a:rPr lang="fr-FR" sz="1300" dirty="0" smtClean="0">
                <a:solidFill>
                  <a:schemeClr val="bg1"/>
                </a:solidFill>
                <a:latin typeface="Andalus" panose="02020603050405020304" pitchFamily="18" charset="-78"/>
                <a:cs typeface="Andalus" panose="02020603050405020304" pitchFamily="18" charset="-78"/>
              </a:rPr>
              <a:t>Maire</a:t>
            </a:r>
            <a:endParaRPr lang="fr-FR" sz="1300" dirty="0">
              <a:solidFill>
                <a:schemeClr val="bg1"/>
              </a:solidFill>
              <a:latin typeface="Andalus" panose="02020603050405020304" pitchFamily="18" charset="-78"/>
              <a:cs typeface="Andalus" panose="02020603050405020304" pitchFamily="18" charset="-78"/>
            </a:endParaRPr>
          </a:p>
        </p:txBody>
      </p:sp>
      <p:pic>
        <p:nvPicPr>
          <p:cNvPr id="1026" name="Picture 2" descr="Résultat de recherche d'images pour &quot;FLOCON de neig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22562">
            <a:off x="4934261" y="641220"/>
            <a:ext cx="503728" cy="5803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ésultat de recherche d'images pour &quot;FLOCON de neig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3995">
            <a:off x="1913125" y="8841691"/>
            <a:ext cx="602964" cy="69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1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 name="Picture 2" descr="Résultat de recherche d'images pour &quot;FLOCON de neig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74733">
            <a:off x="5649558" y="8849923"/>
            <a:ext cx="651247" cy="7502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905" y="-1"/>
            <a:ext cx="1794107" cy="9906001"/>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p:cNvSpPr>
            <a:spLocks noGrp="1"/>
          </p:cNvSpPr>
          <p:nvPr>
            <p:ph type="title"/>
          </p:nvPr>
        </p:nvSpPr>
        <p:spPr>
          <a:xfrm>
            <a:off x="1978203" y="228525"/>
            <a:ext cx="6153904" cy="670443"/>
          </a:xfrm>
        </p:spPr>
        <p:txBody>
          <a:bodyPr/>
          <a:lstStyle/>
          <a:p>
            <a:r>
              <a:rPr lang="fr-FR" sz="3600"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 </a:t>
            </a:r>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Rétrospectives festives de l’année 2018</a:t>
            </a:r>
            <a:endPar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endParaRPr>
          </a:p>
        </p:txBody>
      </p:sp>
      <p:sp>
        <p:nvSpPr>
          <p:cNvPr id="14" name="ZoneTexte 13"/>
          <p:cNvSpPr txBox="1"/>
          <p:nvPr/>
        </p:nvSpPr>
        <p:spPr>
          <a:xfrm>
            <a:off x="1998405" y="1070934"/>
            <a:ext cx="4951387" cy="8479244"/>
          </a:xfrm>
          <a:prstGeom prst="rect">
            <a:avLst/>
          </a:prstGeom>
          <a:noFill/>
        </p:spPr>
        <p:txBody>
          <a:bodyPr wrap="square" rtlCol="0">
            <a:spAutoFit/>
          </a:bodyPr>
          <a:lstStyle/>
          <a:p>
            <a:pPr>
              <a:spcBef>
                <a:spcPts val="1800"/>
              </a:spcBef>
            </a:pPr>
            <a:r>
              <a:rPr lang="fr-FR" sz="1300" dirty="0" smtClean="0">
                <a:solidFill>
                  <a:schemeClr val="bg1"/>
                </a:solidFill>
                <a:latin typeface="Andalus" panose="02020603050405020304" pitchFamily="18" charset="-78"/>
                <a:cs typeface="Andalus" panose="02020603050405020304" pitchFamily="18" charset="-78"/>
              </a:rPr>
              <a:t>25 février :  Thé dansant – 3</a:t>
            </a:r>
            <a:r>
              <a:rPr lang="fr-FR" sz="1300" baseline="30000" dirty="0" smtClean="0">
                <a:solidFill>
                  <a:schemeClr val="bg1"/>
                </a:solidFill>
                <a:latin typeface="Andalus" panose="02020603050405020304" pitchFamily="18" charset="-78"/>
                <a:cs typeface="Andalus" panose="02020603050405020304" pitchFamily="18" charset="-78"/>
              </a:rPr>
              <a:t>ème</a:t>
            </a:r>
            <a:r>
              <a:rPr lang="fr-FR" sz="1300" dirty="0" smtClean="0">
                <a:solidFill>
                  <a:schemeClr val="bg1"/>
                </a:solidFill>
                <a:latin typeface="Andalus" panose="02020603050405020304" pitchFamily="18" charset="-78"/>
                <a:cs typeface="Andalus" panose="02020603050405020304" pitchFamily="18" charset="-78"/>
              </a:rPr>
              <a:t> âge</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11 mars : Loto  - Parents d’élèves</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17 mars : Bal de la Saint Patrick organisé par les Conscrits</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7 avril : Spectacle Scènes en Territoire « Ay! »</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12 mai : Théâtre les Baladins – Rochefort-Animation</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1 et 2 juin : Fête patronale – Les Conscrits</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1 juillet : Les </a:t>
            </a:r>
            <a:r>
              <a:rPr lang="fr-FR" sz="1300" dirty="0" err="1" smtClean="0">
                <a:solidFill>
                  <a:schemeClr val="bg1"/>
                </a:solidFill>
                <a:latin typeface="Andalus" panose="02020603050405020304" pitchFamily="18" charset="-78"/>
                <a:cs typeface="Andalus" panose="02020603050405020304" pitchFamily="18" charset="-78"/>
              </a:rPr>
              <a:t>Peinturales</a:t>
            </a:r>
            <a:r>
              <a:rPr lang="fr-FR" sz="1300" dirty="0" smtClean="0">
                <a:solidFill>
                  <a:schemeClr val="bg1"/>
                </a:solidFill>
                <a:latin typeface="Andalus" panose="02020603050405020304" pitchFamily="18" charset="-78"/>
                <a:cs typeface="Andalus" panose="02020603050405020304" pitchFamily="18" charset="-78"/>
              </a:rPr>
              <a:t> – </a:t>
            </a:r>
            <a:r>
              <a:rPr lang="fr-FR" sz="1300" dirty="0" err="1" smtClean="0">
                <a:solidFill>
                  <a:schemeClr val="bg1"/>
                </a:solidFill>
                <a:latin typeface="Andalus" panose="02020603050405020304" pitchFamily="18" charset="-78"/>
                <a:cs typeface="Andalus" panose="02020603050405020304" pitchFamily="18" charset="-78"/>
              </a:rPr>
              <a:t>Ass</a:t>
            </a:r>
            <a:r>
              <a:rPr lang="fr-FR" sz="1300" dirty="0" smtClean="0">
                <a:solidFill>
                  <a:schemeClr val="bg1"/>
                </a:solidFill>
                <a:latin typeface="Andalus" panose="02020603050405020304" pitchFamily="18" charset="-78"/>
                <a:cs typeface="Andalus" panose="02020603050405020304" pitchFamily="18" charset="-78"/>
              </a:rPr>
              <a:t>. Les Montagne-arts</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15 juillet : </a:t>
            </a:r>
            <a:r>
              <a:rPr lang="fr-FR" sz="1300" dirty="0">
                <a:solidFill>
                  <a:schemeClr val="bg1"/>
                </a:solidFill>
                <a:latin typeface="Andalus" panose="02020603050405020304" pitchFamily="18" charset="-78"/>
                <a:cs typeface="Andalus" panose="02020603050405020304" pitchFamily="18" charset="-78"/>
              </a:rPr>
              <a:t>V</a:t>
            </a:r>
            <a:r>
              <a:rPr lang="fr-FR" sz="1300" dirty="0" smtClean="0">
                <a:solidFill>
                  <a:schemeClr val="bg1"/>
                </a:solidFill>
                <a:latin typeface="Andalus" panose="02020603050405020304" pitchFamily="18" charset="-78"/>
                <a:cs typeface="Andalus" panose="02020603050405020304" pitchFamily="18" charset="-78"/>
              </a:rPr>
              <a:t>ide grenier </a:t>
            </a:r>
            <a:r>
              <a:rPr lang="fr-FR" sz="1300" dirty="0">
                <a:solidFill>
                  <a:schemeClr val="bg1"/>
                </a:solidFill>
                <a:latin typeface="Andalus" panose="02020603050405020304" pitchFamily="18" charset="-78"/>
                <a:cs typeface="Andalus" panose="02020603050405020304" pitchFamily="18" charset="-78"/>
              </a:rPr>
              <a:t> </a:t>
            </a:r>
            <a:r>
              <a:rPr lang="fr-FR" sz="1300" dirty="0" smtClean="0">
                <a:solidFill>
                  <a:schemeClr val="bg1"/>
                </a:solidFill>
                <a:latin typeface="Andalus" panose="02020603050405020304" pitchFamily="18" charset="-78"/>
                <a:cs typeface="Andalus" panose="02020603050405020304" pitchFamily="18" charset="-78"/>
              </a:rPr>
              <a:t>- ASPH</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22 juillet : </a:t>
            </a:r>
            <a:r>
              <a:rPr lang="fr-FR" sz="1300" dirty="0" err="1" smtClean="0">
                <a:solidFill>
                  <a:schemeClr val="bg1"/>
                </a:solidFill>
                <a:latin typeface="Andalus" panose="02020603050405020304" pitchFamily="18" charset="-78"/>
                <a:cs typeface="Andalus" panose="02020603050405020304" pitchFamily="18" charset="-78"/>
              </a:rPr>
              <a:t>Trail</a:t>
            </a:r>
            <a:r>
              <a:rPr lang="fr-FR" sz="1300" dirty="0" smtClean="0">
                <a:solidFill>
                  <a:schemeClr val="bg1"/>
                </a:solidFill>
                <a:latin typeface="Andalus" panose="02020603050405020304" pitchFamily="18" charset="-78"/>
                <a:cs typeface="Andalus" panose="02020603050405020304" pitchFamily="18" charset="-78"/>
              </a:rPr>
              <a:t> « Les foulées des 2 roches »</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4 et 5 août : Fête auvergnate -  Rochefort Animation</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2 septembre : La Ronde des lacs</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13 octobre : Fête du livre </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20 – 24 octobre : Grimpe dans les arbres - </a:t>
            </a:r>
            <a:r>
              <a:rPr lang="fr-FR" sz="1300" dirty="0" err="1" smtClean="0">
                <a:solidFill>
                  <a:schemeClr val="bg1"/>
                </a:solidFill>
                <a:latin typeface="Andalus" panose="02020603050405020304" pitchFamily="18" charset="-78"/>
                <a:cs typeface="Andalus" panose="02020603050405020304" pitchFamily="18" charset="-78"/>
              </a:rPr>
              <a:t>Biloba</a:t>
            </a:r>
            <a:endParaRPr lang="fr-FR" sz="1300" dirty="0" smtClean="0">
              <a:solidFill>
                <a:schemeClr val="bg1"/>
              </a:solidFill>
              <a:latin typeface="Andalus" panose="02020603050405020304" pitchFamily="18" charset="-78"/>
              <a:cs typeface="Andalus" panose="02020603050405020304" pitchFamily="18" charset="-78"/>
            </a:endParaRP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27 octobre : Burger Party -  Rochefort Animation</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3 novembre : Loto - </a:t>
            </a:r>
            <a:r>
              <a:rPr lang="fr-FR" sz="1300" dirty="0" err="1" smtClean="0">
                <a:solidFill>
                  <a:schemeClr val="bg1"/>
                </a:solidFill>
                <a:latin typeface="Andalus" panose="02020603050405020304" pitchFamily="18" charset="-78"/>
                <a:cs typeface="Andalus" panose="02020603050405020304" pitchFamily="18" charset="-78"/>
              </a:rPr>
              <a:t>Anidôme</a:t>
            </a:r>
            <a:endParaRPr lang="fr-FR" sz="1300" dirty="0" smtClean="0">
              <a:solidFill>
                <a:schemeClr val="bg1"/>
              </a:solidFill>
              <a:latin typeface="Andalus" panose="02020603050405020304" pitchFamily="18" charset="-78"/>
              <a:cs typeface="Andalus" panose="02020603050405020304" pitchFamily="18" charset="-78"/>
            </a:endParaRP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11 novembre : Bourse aux jouets -  Parents d’élèves</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1</a:t>
            </a:r>
            <a:r>
              <a:rPr lang="fr-FR" sz="1300" baseline="30000" dirty="0" smtClean="0">
                <a:solidFill>
                  <a:schemeClr val="bg1"/>
                </a:solidFill>
                <a:latin typeface="Andalus" panose="02020603050405020304" pitchFamily="18" charset="-78"/>
                <a:cs typeface="Andalus" panose="02020603050405020304" pitchFamily="18" charset="-78"/>
              </a:rPr>
              <a:t>er</a:t>
            </a:r>
            <a:r>
              <a:rPr lang="fr-FR" sz="1300" dirty="0" smtClean="0">
                <a:solidFill>
                  <a:schemeClr val="bg1"/>
                </a:solidFill>
                <a:latin typeface="Andalus" panose="02020603050405020304" pitchFamily="18" charset="-78"/>
                <a:cs typeface="Andalus" panose="02020603050405020304" pitchFamily="18" charset="-78"/>
              </a:rPr>
              <a:t> décembre : Bourse aux jouets de l’ASPH</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14 décembre : Marché de Noël – Rochefort-Animation</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22 décembre : Bal de passation des conscrits</a:t>
            </a:r>
          </a:p>
          <a:p>
            <a:pPr>
              <a:spcBef>
                <a:spcPts val="1800"/>
              </a:spcBef>
            </a:pPr>
            <a:r>
              <a:rPr lang="fr-FR" sz="1300" dirty="0" smtClean="0">
                <a:solidFill>
                  <a:schemeClr val="bg1"/>
                </a:solidFill>
                <a:latin typeface="Andalus" panose="02020603050405020304" pitchFamily="18" charset="-78"/>
                <a:cs typeface="Andalus" panose="02020603050405020304" pitchFamily="18" charset="-78"/>
              </a:rPr>
              <a:t>Des expositions en mairie toute l’année</a:t>
            </a:r>
          </a:p>
        </p:txBody>
      </p:sp>
      <p:pic>
        <p:nvPicPr>
          <p:cNvPr id="2" name="Picture 2" descr="M:\Documents\Myriam\Bulletins municipaux\POINT COM 2018\P1200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2" y="2991024"/>
            <a:ext cx="1710477" cy="1142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M:\Documents\Myriam\Bulletins municipaux\POINT COM 2018\P12103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90" y="4405981"/>
            <a:ext cx="1615781" cy="12118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M:\Documents\Myriam\Bulletins municipaux\POINT COM 2018\P12104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794" y="5987246"/>
            <a:ext cx="1560276" cy="1170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M:\Documents\Myriam\Bulletins municipaux\POINT COM 2018\A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89" y="1151972"/>
            <a:ext cx="1461694" cy="1461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M:\Documents\Myriam\Internet\affiches passées sur le site\0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700" y="7318445"/>
            <a:ext cx="1293252" cy="18289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2" descr="Résultat de recherche d'images pour &quot;FLOCON de neige&quot;"/>
          <p:cNvPicPr>
            <a:picLocks noChangeAspect="1" noChangeArrowheads="1"/>
          </p:cNvPicPr>
          <p:nvPr/>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rot="911234">
            <a:off x="506514" y="248447"/>
            <a:ext cx="651247" cy="75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911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32872" y="470502"/>
            <a:ext cx="5760000" cy="1170130"/>
          </a:xfrm>
        </p:spPr>
        <p:txBody>
          <a:bodyPr/>
          <a:lstStyle/>
          <a:p>
            <a:r>
              <a:rPr lang="fr-FR" dirty="0" smtClean="0">
                <a:solidFill>
                  <a:srgbClr val="000000"/>
                </a:solidFill>
                <a:effectLst>
                  <a:outerShdw blurRad="50800" dist="38100" dir="2700000" algn="tl" rotWithShape="0">
                    <a:srgbClr val="C00000">
                      <a:alpha val="40000"/>
                    </a:srgbClr>
                  </a:outerShdw>
                </a:effectLst>
                <a:latin typeface="Freestyle Script" panose="030804020302050B0404" pitchFamily="66" charset="0"/>
              </a:rPr>
              <a:t>Où en sont les travaux de la commune ?</a:t>
            </a:r>
            <a:r>
              <a:rPr lang="fr-FR" sz="2800"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
            </a:r>
            <a:br>
              <a:rPr lang="fr-FR" sz="2800"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br>
            <a:r>
              <a:rPr lang="fr-FR" sz="2800"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A l’école : </a:t>
            </a:r>
            <a:br>
              <a:rPr lang="fr-FR" sz="2800"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br>
            <a:r>
              <a:rPr lang="fr-FR" sz="2800" dirty="0" smtClean="0">
                <a:solidFill>
                  <a:srgbClr val="CC0000"/>
                </a:solidFill>
                <a:effectLst>
                  <a:outerShdw blurRad="50800" dist="38100" dir="2700000" algn="tl" rotWithShape="0">
                    <a:srgbClr val="C00000">
                      <a:alpha val="40000"/>
                    </a:srgbClr>
                  </a:outerShdw>
                </a:effectLst>
                <a:latin typeface="Freestyle Script" panose="030804020302050B0404" pitchFamily="66" charset="0"/>
              </a:rPr>
              <a:t>La Garderie et la cantine scolaires sont terminées</a:t>
            </a:r>
            <a:endParaRPr lang="fr-FR" sz="2800" dirty="0">
              <a:solidFill>
                <a:srgbClr val="CC0000"/>
              </a:solidFill>
              <a:effectLst>
                <a:outerShdw blurRad="50800" dist="38100" dir="2700000" algn="tl" rotWithShape="0">
                  <a:srgbClr val="C00000">
                    <a:alpha val="40000"/>
                  </a:srgbClr>
                </a:outerShdw>
              </a:effectLst>
              <a:latin typeface="Freestyle Script" panose="030804020302050B0404" pitchFamily="66" charset="0"/>
            </a:endParaRPr>
          </a:p>
        </p:txBody>
      </p:sp>
      <p:sp>
        <p:nvSpPr>
          <p:cNvPr id="11" name="Espace réservé du contenu 2"/>
          <p:cNvSpPr>
            <a:spLocks noGrp="1"/>
          </p:cNvSpPr>
          <p:nvPr>
            <p:ph idx="1"/>
          </p:nvPr>
        </p:nvSpPr>
        <p:spPr>
          <a:xfrm>
            <a:off x="432872" y="6321153"/>
            <a:ext cx="6084676" cy="3528392"/>
          </a:xfrm>
        </p:spPr>
        <p:txBody>
          <a:bodyPr>
            <a:normAutofit/>
          </a:bodyPr>
          <a:lstStyle/>
          <a:p>
            <a:pPr marL="0" indent="0" algn="just" defTabSz="914400">
              <a:buNone/>
            </a:pPr>
            <a:r>
              <a:rPr lang="fr-FR" sz="2800" dirty="0">
                <a:solidFill>
                  <a:srgbClr val="CC0000"/>
                </a:solidFill>
                <a:effectLst>
                  <a:outerShdw blurRad="50800" dist="38100" dir="2700000" algn="tl" rotWithShape="0">
                    <a:srgbClr val="C00000">
                      <a:alpha val="40000"/>
                    </a:srgbClr>
                  </a:outerShdw>
                </a:effectLst>
                <a:latin typeface="Freestyle Script" panose="030804020302050B0404" pitchFamily="66" charset="0"/>
              </a:rPr>
              <a:t>Fonctionnement de la cantine scolaire</a:t>
            </a:r>
          </a:p>
          <a:p>
            <a:pPr marL="0" indent="0" algn="just">
              <a:buNone/>
            </a:pPr>
            <a:r>
              <a:rPr lang="fr-FR" sz="1300" dirty="0">
                <a:solidFill>
                  <a:schemeClr val="bg1"/>
                </a:solidFill>
                <a:latin typeface="Andalus" panose="02020603050405020304" pitchFamily="18" charset="-78"/>
                <a:cs typeface="Andalus" panose="02020603050405020304" pitchFamily="18" charset="-78"/>
              </a:rPr>
              <a:t>Depuis la rentrée de septembre, les élèves de maternelle et primaire </a:t>
            </a:r>
            <a:r>
              <a:rPr lang="fr-FR" sz="1300" dirty="0" smtClean="0">
                <a:solidFill>
                  <a:schemeClr val="bg1"/>
                </a:solidFill>
                <a:latin typeface="Andalus" panose="02020603050405020304" pitchFamily="18" charset="-78"/>
                <a:cs typeface="Andalus" panose="02020603050405020304" pitchFamily="18" charset="-78"/>
              </a:rPr>
              <a:t>prennent </a:t>
            </a:r>
            <a:r>
              <a:rPr lang="fr-FR" sz="1300" dirty="0">
                <a:solidFill>
                  <a:schemeClr val="bg1"/>
                </a:solidFill>
                <a:latin typeface="Andalus" panose="02020603050405020304" pitchFamily="18" charset="-78"/>
                <a:cs typeface="Andalus" panose="02020603050405020304" pitchFamily="18" charset="-78"/>
              </a:rPr>
              <a:t>leur repas dans les nouveaux locaux réaménagés en restaurant scolaire au 2</a:t>
            </a:r>
            <a:r>
              <a:rPr lang="fr-FR" sz="1300" baseline="30000" dirty="0">
                <a:solidFill>
                  <a:schemeClr val="bg1"/>
                </a:solidFill>
                <a:latin typeface="Andalus" panose="02020603050405020304" pitchFamily="18" charset="-78"/>
                <a:cs typeface="Andalus" panose="02020603050405020304" pitchFamily="18" charset="-78"/>
              </a:rPr>
              <a:t>ème</a:t>
            </a:r>
            <a:r>
              <a:rPr lang="fr-FR" sz="1300" dirty="0">
                <a:solidFill>
                  <a:schemeClr val="bg1"/>
                </a:solidFill>
                <a:latin typeface="Andalus" panose="02020603050405020304" pitchFamily="18" charset="-78"/>
                <a:cs typeface="Andalus" panose="02020603050405020304" pitchFamily="18" charset="-78"/>
              </a:rPr>
              <a:t> étage du bâtiment attenant à l’école.</a:t>
            </a:r>
          </a:p>
          <a:p>
            <a:pPr marL="0" indent="0" algn="just">
              <a:buNone/>
            </a:pPr>
            <a:r>
              <a:rPr lang="fr-FR" sz="1300" dirty="0">
                <a:solidFill>
                  <a:schemeClr val="bg1"/>
                </a:solidFill>
                <a:latin typeface="Andalus" panose="02020603050405020304" pitchFamily="18" charset="-78"/>
                <a:cs typeface="Andalus" panose="02020603050405020304" pitchFamily="18" charset="-78"/>
              </a:rPr>
              <a:t>La préparation des repas a été confiée à l’ESAT de Rochefort qui dispose d’un atelier protégé à la </a:t>
            </a:r>
            <a:r>
              <a:rPr lang="fr-FR" sz="1300" dirty="0" err="1">
                <a:solidFill>
                  <a:schemeClr val="bg1"/>
                </a:solidFill>
                <a:latin typeface="Andalus" panose="02020603050405020304" pitchFamily="18" charset="-78"/>
                <a:cs typeface="Andalus" panose="02020603050405020304" pitchFamily="18" charset="-78"/>
              </a:rPr>
              <a:t>Bourboule</a:t>
            </a:r>
            <a:r>
              <a:rPr lang="fr-FR" sz="1300" dirty="0">
                <a:solidFill>
                  <a:schemeClr val="bg1"/>
                </a:solidFill>
                <a:latin typeface="Andalus" panose="02020603050405020304" pitchFamily="18" charset="-78"/>
                <a:cs typeface="Andalus" panose="02020603050405020304" pitchFamily="18" charset="-78"/>
              </a:rPr>
              <a:t>. </a:t>
            </a:r>
          </a:p>
          <a:p>
            <a:pPr marL="0" indent="0" algn="just">
              <a:buNone/>
            </a:pPr>
            <a:r>
              <a:rPr lang="fr-FR" sz="1300" dirty="0">
                <a:solidFill>
                  <a:schemeClr val="bg1"/>
                </a:solidFill>
                <a:latin typeface="Andalus" panose="02020603050405020304" pitchFamily="18" charset="-78"/>
                <a:cs typeface="Andalus" panose="02020603050405020304" pitchFamily="18" charset="-78"/>
              </a:rPr>
              <a:t>Les repas sont acheminés en liaison froide tandis que le personnel communal continue d’assurer le réchauffage, le service, la surveillance et le nettoyage des lieux.</a:t>
            </a:r>
          </a:p>
          <a:p>
            <a:pPr marL="0" indent="0" algn="just">
              <a:buNone/>
            </a:pPr>
            <a:r>
              <a:rPr lang="fr-FR" sz="1300" dirty="0">
                <a:solidFill>
                  <a:schemeClr val="bg1"/>
                </a:solidFill>
                <a:latin typeface="Andalus" panose="02020603050405020304" pitchFamily="18" charset="-78"/>
                <a:cs typeface="Andalus" panose="02020603050405020304" pitchFamily="18" charset="-78"/>
              </a:rPr>
              <a:t>Vous pouvez consulter les menus proposés sur </a:t>
            </a:r>
            <a:r>
              <a:rPr lang="fr-FR" sz="1300" dirty="0" smtClean="0">
                <a:solidFill>
                  <a:schemeClr val="bg1"/>
                </a:solidFill>
                <a:latin typeface="Andalus" panose="02020603050405020304" pitchFamily="18" charset="-78"/>
                <a:cs typeface="Andalus" panose="02020603050405020304" pitchFamily="18" charset="-78"/>
              </a:rPr>
              <a:t>la page </a:t>
            </a:r>
            <a:r>
              <a:rPr lang="fr-FR" sz="1300" dirty="0" err="1" smtClean="0">
                <a:solidFill>
                  <a:schemeClr val="bg1"/>
                </a:solidFill>
                <a:latin typeface="Andalus" panose="02020603050405020304" pitchFamily="18" charset="-78"/>
                <a:cs typeface="Andalus" panose="02020603050405020304" pitchFamily="18" charset="-78"/>
              </a:rPr>
              <a:t>facebook</a:t>
            </a:r>
            <a:r>
              <a:rPr lang="fr-FR" sz="1300" dirty="0" smtClean="0">
                <a:solidFill>
                  <a:schemeClr val="bg1"/>
                </a:solidFill>
                <a:latin typeface="Andalus" panose="02020603050405020304" pitchFamily="18" charset="-78"/>
                <a:cs typeface="Andalus" panose="02020603050405020304" pitchFamily="18" charset="-78"/>
              </a:rPr>
              <a:t> de </a:t>
            </a:r>
            <a:r>
              <a:rPr lang="fr-FR" sz="1300" dirty="0">
                <a:solidFill>
                  <a:schemeClr val="bg1"/>
                </a:solidFill>
                <a:latin typeface="Andalus" panose="02020603050405020304" pitchFamily="18" charset="-78"/>
                <a:cs typeface="Andalus" panose="02020603050405020304" pitchFamily="18" charset="-78"/>
              </a:rPr>
              <a:t>la mairie </a:t>
            </a:r>
            <a:r>
              <a:rPr lang="fr-FR" sz="1300" dirty="0" smtClean="0">
                <a:solidFill>
                  <a:schemeClr val="bg1"/>
                </a:solidFill>
                <a:latin typeface="Andalus" panose="02020603050405020304" pitchFamily="18" charset="-78"/>
                <a:cs typeface="Andalus" panose="02020603050405020304" pitchFamily="18" charset="-78"/>
              </a:rPr>
              <a:t>et </a:t>
            </a:r>
            <a:r>
              <a:rPr lang="fr-FR" sz="1300" dirty="0">
                <a:solidFill>
                  <a:schemeClr val="bg1"/>
                </a:solidFill>
                <a:latin typeface="Andalus" panose="02020603050405020304" pitchFamily="18" charset="-78"/>
                <a:cs typeface="Andalus" panose="02020603050405020304" pitchFamily="18" charset="-78"/>
              </a:rPr>
              <a:t>à l’affichage dans la cour de l’école</a:t>
            </a:r>
            <a:r>
              <a:rPr lang="fr-FR" sz="1300" dirty="0" smtClean="0">
                <a:solidFill>
                  <a:schemeClr val="bg1"/>
                </a:solidFill>
                <a:latin typeface="Andalus" panose="02020603050405020304" pitchFamily="18" charset="-78"/>
                <a:cs typeface="Andalus" panose="02020603050405020304" pitchFamily="18" charset="-78"/>
              </a:rPr>
              <a:t>.</a:t>
            </a:r>
            <a:endParaRPr lang="fr-FR" sz="1300" dirty="0">
              <a:solidFill>
                <a:schemeClr val="bg1"/>
              </a:solidFill>
              <a:latin typeface="Andalus" panose="02020603050405020304" pitchFamily="18" charset="-78"/>
              <a:cs typeface="Andalus" panose="02020603050405020304" pitchFamily="18" charset="-78"/>
            </a:endParaRPr>
          </a:p>
        </p:txBody>
      </p:sp>
      <p:sp>
        <p:nvSpPr>
          <p:cNvPr id="8" name="ZoneTexte 7"/>
          <p:cNvSpPr txBox="1"/>
          <p:nvPr/>
        </p:nvSpPr>
        <p:spPr>
          <a:xfrm>
            <a:off x="432872" y="1848631"/>
            <a:ext cx="6084676" cy="4708981"/>
          </a:xfrm>
          <a:prstGeom prst="rect">
            <a:avLst/>
          </a:prstGeom>
          <a:noFill/>
        </p:spPr>
        <p:txBody>
          <a:bodyPr wrap="square" rtlCol="0">
            <a:spAutoFit/>
          </a:bodyPr>
          <a:lstStyle/>
          <a:p>
            <a:pPr algn="just"/>
            <a:r>
              <a:rPr lang="fr-FR" sz="1300" dirty="0">
                <a:solidFill>
                  <a:schemeClr val="bg1"/>
                </a:solidFill>
                <a:latin typeface="Andalus" panose="02020603050405020304" pitchFamily="18" charset="-78"/>
                <a:cs typeface="Andalus" panose="02020603050405020304" pitchFamily="18" charset="-78"/>
              </a:rPr>
              <a:t>Les travaux d’aménagement concernant la création du restaurant scolaire et du centre de loisirs dans l’ancien bâtiment du CAT se sont terminés à temps pour que les </a:t>
            </a:r>
            <a:r>
              <a:rPr lang="fr-FR" sz="1300" dirty="0" smtClean="0">
                <a:solidFill>
                  <a:schemeClr val="bg1"/>
                </a:solidFill>
                <a:latin typeface="Andalus" panose="02020603050405020304" pitchFamily="18" charset="-78"/>
                <a:cs typeface="Andalus" panose="02020603050405020304" pitchFamily="18" charset="-78"/>
              </a:rPr>
              <a:t>enfants </a:t>
            </a:r>
            <a:r>
              <a:rPr lang="fr-FR" sz="1300" dirty="0">
                <a:solidFill>
                  <a:schemeClr val="bg1"/>
                </a:solidFill>
                <a:latin typeface="Andalus" panose="02020603050405020304" pitchFamily="18" charset="-78"/>
                <a:cs typeface="Andalus" panose="02020603050405020304" pitchFamily="18" charset="-78"/>
              </a:rPr>
              <a:t>puissent </a:t>
            </a:r>
            <a:r>
              <a:rPr lang="fr-FR" sz="1300" dirty="0" smtClean="0">
                <a:solidFill>
                  <a:schemeClr val="bg1"/>
                </a:solidFill>
                <a:latin typeface="Andalus" panose="02020603050405020304" pitchFamily="18" charset="-78"/>
                <a:cs typeface="Andalus" panose="02020603050405020304" pitchFamily="18" charset="-78"/>
              </a:rPr>
              <a:t>s’approprier </a:t>
            </a:r>
            <a:r>
              <a:rPr lang="fr-FR" sz="1300" dirty="0">
                <a:solidFill>
                  <a:schemeClr val="bg1"/>
                </a:solidFill>
                <a:latin typeface="Andalus" panose="02020603050405020304" pitchFamily="18" charset="-78"/>
                <a:cs typeface="Andalus" panose="02020603050405020304" pitchFamily="18" charset="-78"/>
              </a:rPr>
              <a:t>les nouveaux lieux dès la rentrée </a:t>
            </a:r>
            <a:r>
              <a:rPr lang="fr-FR" sz="1300" dirty="0" smtClean="0">
                <a:solidFill>
                  <a:schemeClr val="bg1"/>
                </a:solidFill>
                <a:latin typeface="Andalus" panose="02020603050405020304" pitchFamily="18" charset="-78"/>
                <a:cs typeface="Andalus" panose="02020603050405020304" pitchFamily="18" charset="-78"/>
              </a:rPr>
              <a:t>scolaire. Les </a:t>
            </a:r>
            <a:r>
              <a:rPr lang="fr-FR" sz="1300" dirty="0">
                <a:solidFill>
                  <a:schemeClr val="bg1"/>
                </a:solidFill>
                <a:latin typeface="Andalus" panose="02020603050405020304" pitchFamily="18" charset="-78"/>
                <a:cs typeface="Andalus" panose="02020603050405020304" pitchFamily="18" charset="-78"/>
              </a:rPr>
              <a:t>élèves ainsi que le personnel peuvent maintenant apprécier la convivialité et l’espace de ces locaux</a:t>
            </a:r>
            <a:r>
              <a:rPr lang="fr-FR" sz="1300" dirty="0" smtClean="0">
                <a:solidFill>
                  <a:schemeClr val="bg1"/>
                </a:solidFill>
                <a:latin typeface="Andalus" panose="02020603050405020304" pitchFamily="18" charset="-78"/>
                <a:cs typeface="Andalus" panose="02020603050405020304" pitchFamily="18" charset="-78"/>
              </a:rPr>
              <a:t>.</a:t>
            </a:r>
          </a:p>
          <a:p>
            <a:endParaRPr lang="fr-FR" sz="1400" dirty="0">
              <a:solidFill>
                <a:schemeClr val="bg1"/>
              </a:solidFill>
              <a:latin typeface="Andalus" panose="02020603050405020304" pitchFamily="18" charset="-78"/>
              <a:cs typeface="Andalus" panose="02020603050405020304" pitchFamily="18" charset="-78"/>
            </a:endParaRPr>
          </a:p>
          <a:p>
            <a:r>
              <a:rPr lang="fr-FR" sz="1300" dirty="0">
                <a:solidFill>
                  <a:schemeClr val="bg1"/>
                </a:solidFill>
                <a:latin typeface="Andalus" panose="02020603050405020304" pitchFamily="18" charset="-78"/>
                <a:cs typeface="Andalus" panose="02020603050405020304" pitchFamily="18" charset="-78"/>
              </a:rPr>
              <a:t>Il reste encore quelques finitions qui sont en cours de règlement</a:t>
            </a:r>
            <a:r>
              <a:rPr lang="fr-FR" sz="1300" dirty="0" smtClean="0">
                <a:solidFill>
                  <a:schemeClr val="bg1"/>
                </a:solidFill>
                <a:latin typeface="Andalus" panose="02020603050405020304" pitchFamily="18" charset="-78"/>
                <a:cs typeface="Andalus" panose="02020603050405020304" pitchFamily="18" charset="-78"/>
              </a:rPr>
              <a:t>.</a:t>
            </a:r>
          </a:p>
          <a:p>
            <a:endParaRPr lang="fr-FR" sz="1400" dirty="0" smtClean="0">
              <a:solidFill>
                <a:schemeClr val="bg1"/>
              </a:solidFill>
              <a:latin typeface="Andalus" panose="02020603050405020304" pitchFamily="18" charset="-78"/>
              <a:cs typeface="Andalus" panose="02020603050405020304" pitchFamily="18" charset="-78"/>
            </a:endParaRPr>
          </a:p>
          <a:p>
            <a:endParaRPr lang="fr-FR" sz="1400" dirty="0">
              <a:solidFill>
                <a:schemeClr val="bg1"/>
              </a:solidFill>
              <a:latin typeface="Andalus" panose="02020603050405020304" pitchFamily="18" charset="-78"/>
              <a:cs typeface="Andalus" panose="02020603050405020304" pitchFamily="18" charset="-78"/>
            </a:endParaRPr>
          </a:p>
          <a:p>
            <a:endParaRPr lang="fr-FR" sz="1400" dirty="0" smtClean="0">
              <a:solidFill>
                <a:schemeClr val="bg1"/>
              </a:solidFill>
              <a:latin typeface="Andalus" panose="02020603050405020304" pitchFamily="18" charset="-78"/>
              <a:cs typeface="Andalus" panose="02020603050405020304" pitchFamily="18" charset="-78"/>
            </a:endParaRPr>
          </a:p>
          <a:p>
            <a:endParaRPr lang="fr-FR" sz="1400" dirty="0">
              <a:solidFill>
                <a:schemeClr val="bg1"/>
              </a:solidFill>
              <a:latin typeface="Andalus" panose="02020603050405020304" pitchFamily="18" charset="-78"/>
              <a:cs typeface="Andalus" panose="02020603050405020304" pitchFamily="18" charset="-78"/>
            </a:endParaRPr>
          </a:p>
          <a:p>
            <a:endParaRPr lang="fr-FR" sz="1400" dirty="0" smtClean="0">
              <a:solidFill>
                <a:schemeClr val="bg1"/>
              </a:solidFill>
              <a:latin typeface="Andalus" panose="02020603050405020304" pitchFamily="18" charset="-78"/>
              <a:cs typeface="Andalus" panose="02020603050405020304" pitchFamily="18" charset="-78"/>
            </a:endParaRPr>
          </a:p>
          <a:p>
            <a:endParaRPr lang="fr-FR" sz="1400" dirty="0">
              <a:solidFill>
                <a:schemeClr val="bg1"/>
              </a:solidFill>
              <a:latin typeface="Andalus" panose="02020603050405020304" pitchFamily="18" charset="-78"/>
              <a:cs typeface="Andalus" panose="02020603050405020304" pitchFamily="18" charset="-78"/>
            </a:endParaRPr>
          </a:p>
          <a:p>
            <a:endParaRPr lang="fr-FR" sz="1400" dirty="0" smtClean="0">
              <a:solidFill>
                <a:schemeClr val="bg1"/>
              </a:solidFill>
              <a:latin typeface="Andalus" panose="02020603050405020304" pitchFamily="18" charset="-78"/>
              <a:cs typeface="Andalus" panose="02020603050405020304" pitchFamily="18" charset="-78"/>
            </a:endParaRPr>
          </a:p>
          <a:p>
            <a:endParaRPr lang="fr-FR" sz="1400" dirty="0">
              <a:solidFill>
                <a:schemeClr val="bg1"/>
              </a:solidFill>
              <a:latin typeface="Andalus" panose="02020603050405020304" pitchFamily="18" charset="-78"/>
              <a:cs typeface="Andalus" panose="02020603050405020304" pitchFamily="18" charset="-78"/>
            </a:endParaRPr>
          </a:p>
          <a:p>
            <a:endParaRPr lang="fr-FR" sz="1400" dirty="0" smtClean="0">
              <a:solidFill>
                <a:schemeClr val="bg1"/>
              </a:solidFill>
              <a:latin typeface="Andalus" panose="02020603050405020304" pitchFamily="18" charset="-78"/>
              <a:cs typeface="Andalus" panose="02020603050405020304" pitchFamily="18" charset="-78"/>
            </a:endParaRPr>
          </a:p>
          <a:p>
            <a:endParaRPr lang="fr-FR" sz="1400" dirty="0">
              <a:solidFill>
                <a:schemeClr val="bg1"/>
              </a:solidFill>
              <a:latin typeface="Andalus" panose="02020603050405020304" pitchFamily="18" charset="-78"/>
              <a:cs typeface="Andalus" panose="02020603050405020304" pitchFamily="18" charset="-78"/>
            </a:endParaRPr>
          </a:p>
          <a:p>
            <a:endParaRPr lang="fr-FR" sz="1400" dirty="0">
              <a:solidFill>
                <a:schemeClr val="bg1"/>
              </a:solidFill>
              <a:latin typeface="Andalus" panose="02020603050405020304" pitchFamily="18" charset="-78"/>
              <a:cs typeface="Andalus" panose="02020603050405020304" pitchFamily="18" charset="-78"/>
            </a:endParaRPr>
          </a:p>
          <a:p>
            <a:endParaRPr lang="fr-FR" sz="1400" dirty="0" smtClean="0">
              <a:solidFill>
                <a:schemeClr val="bg1"/>
              </a:solidFill>
              <a:latin typeface="Andalus" panose="02020603050405020304" pitchFamily="18" charset="-78"/>
              <a:cs typeface="Andalus" panose="02020603050405020304" pitchFamily="18" charset="-78"/>
            </a:endParaRPr>
          </a:p>
          <a:p>
            <a:pPr algn="just"/>
            <a:endParaRPr lang="fr-FR" sz="1300" dirty="0" smtClean="0">
              <a:solidFill>
                <a:schemeClr val="bg1"/>
              </a:solidFill>
              <a:latin typeface="Andalus" panose="02020603050405020304" pitchFamily="18" charset="-78"/>
              <a:cs typeface="Andalus" panose="02020603050405020304" pitchFamily="18" charset="-78"/>
            </a:endParaRPr>
          </a:p>
          <a:p>
            <a:pPr algn="just"/>
            <a:r>
              <a:rPr lang="fr-FR" sz="1300" dirty="0" smtClean="0">
                <a:solidFill>
                  <a:schemeClr val="bg1"/>
                </a:solidFill>
                <a:latin typeface="Andalus" panose="02020603050405020304" pitchFamily="18" charset="-78"/>
                <a:cs typeface="Andalus" panose="02020603050405020304" pitchFamily="18" charset="-78"/>
              </a:rPr>
              <a:t>Les </a:t>
            </a:r>
            <a:r>
              <a:rPr lang="fr-FR" sz="1300" dirty="0">
                <a:solidFill>
                  <a:schemeClr val="bg1"/>
                </a:solidFill>
                <a:latin typeface="Andalus" panose="02020603050405020304" pitchFamily="18" charset="-78"/>
                <a:cs typeface="Andalus" panose="02020603050405020304" pitchFamily="18" charset="-78"/>
              </a:rPr>
              <a:t>vœux du maire seront présentés </a:t>
            </a:r>
            <a:r>
              <a:rPr lang="fr-FR" sz="1300" dirty="0" smtClean="0">
                <a:solidFill>
                  <a:schemeClr val="bg1"/>
                </a:solidFill>
                <a:latin typeface="Andalus" panose="02020603050405020304" pitchFamily="18" charset="-78"/>
                <a:cs typeface="Andalus" panose="02020603050405020304" pitchFamily="18" charset="-78"/>
              </a:rPr>
              <a:t>le 11 </a:t>
            </a:r>
            <a:r>
              <a:rPr lang="fr-FR" sz="1300" dirty="0">
                <a:solidFill>
                  <a:schemeClr val="bg1"/>
                </a:solidFill>
                <a:latin typeface="Andalus" panose="02020603050405020304" pitchFamily="18" charset="-78"/>
                <a:cs typeface="Andalus" panose="02020603050405020304" pitchFamily="18" charset="-78"/>
              </a:rPr>
              <a:t>j</a:t>
            </a:r>
            <a:r>
              <a:rPr lang="fr-FR" sz="1300" dirty="0" smtClean="0">
                <a:solidFill>
                  <a:schemeClr val="bg1"/>
                </a:solidFill>
                <a:latin typeface="Andalus" panose="02020603050405020304" pitchFamily="18" charset="-78"/>
                <a:cs typeface="Andalus" panose="02020603050405020304" pitchFamily="18" charset="-78"/>
              </a:rPr>
              <a:t>anvier prochain à 18h30 dans </a:t>
            </a:r>
            <a:r>
              <a:rPr lang="fr-FR" sz="1300" dirty="0">
                <a:solidFill>
                  <a:schemeClr val="bg1"/>
                </a:solidFill>
                <a:latin typeface="Andalus" panose="02020603050405020304" pitchFamily="18" charset="-78"/>
                <a:cs typeface="Andalus" panose="02020603050405020304" pitchFamily="18" charset="-78"/>
              </a:rPr>
              <a:t>les nouveaux locaux restaurés qui seront à cette occasion ouverts à tous les </a:t>
            </a:r>
            <a:r>
              <a:rPr lang="fr-FR" sz="1300" dirty="0" err="1">
                <a:solidFill>
                  <a:schemeClr val="bg1"/>
                </a:solidFill>
                <a:latin typeface="Andalus" panose="02020603050405020304" pitchFamily="18" charset="-78"/>
                <a:cs typeface="Andalus" panose="02020603050405020304" pitchFamily="18" charset="-78"/>
              </a:rPr>
              <a:t>Rochefortois</a:t>
            </a:r>
            <a:r>
              <a:rPr lang="fr-FR" sz="1300" dirty="0">
                <a:solidFill>
                  <a:schemeClr val="bg1"/>
                </a:solidFill>
                <a:latin typeface="Andalus" panose="02020603050405020304" pitchFamily="18" charset="-78"/>
                <a:cs typeface="Andalus" panose="02020603050405020304" pitchFamily="18" charset="-78"/>
              </a:rPr>
              <a:t>.</a:t>
            </a:r>
          </a:p>
          <a:p>
            <a:endParaRPr lang="fr-FR" sz="1400" dirty="0">
              <a:solidFill>
                <a:schemeClr val="bg1"/>
              </a:solidFill>
              <a:latin typeface="Andalus" panose="02020603050405020304" pitchFamily="18" charset="-78"/>
              <a:cs typeface="Andalus" panose="02020603050405020304" pitchFamily="18" charset="-78"/>
            </a:endParaRPr>
          </a:p>
        </p:txBody>
      </p:sp>
      <p:pic>
        <p:nvPicPr>
          <p:cNvPr id="1026" name="Picture 2" descr="M:\Documents\Myriam\Bulletins municipaux\POINT COM 2018\cantine travau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8945" y="3440832"/>
            <a:ext cx="2088604" cy="2088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872" y="3440833"/>
            <a:ext cx="3710844"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Résultat de recherche d'images pour &quot;FLOCON de neig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174" y="615931"/>
            <a:ext cx="720080" cy="82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17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ZoneTexte 4"/>
          <p:cNvSpPr txBox="1"/>
          <p:nvPr/>
        </p:nvSpPr>
        <p:spPr>
          <a:xfrm>
            <a:off x="587536" y="344488"/>
            <a:ext cx="3777569" cy="3600986"/>
          </a:xfrm>
          <a:prstGeom prst="rect">
            <a:avLst/>
          </a:prstGeom>
          <a:noFill/>
        </p:spPr>
        <p:txBody>
          <a:bodyPr wrap="square" rtlCol="0">
            <a:spAutoFit/>
          </a:bodyPr>
          <a:lstStyle/>
          <a:p>
            <a:pPr algn="just"/>
            <a:r>
              <a:rPr lang="fr-FR" sz="2800" dirty="0" smtClean="0">
                <a:solidFill>
                  <a:srgbClr val="CC0000"/>
                </a:solidFill>
                <a:effectLst>
                  <a:outerShdw blurRad="50800" dist="38100" dir="2700000" algn="tl" rotWithShape="0">
                    <a:srgbClr val="C00000">
                      <a:alpha val="40000"/>
                    </a:srgbClr>
                  </a:outerShdw>
                </a:effectLst>
                <a:latin typeface="Freestyle Script" panose="030804020302050B0404" pitchFamily="66" charset="0"/>
              </a:rPr>
              <a:t>Les ateliers des Ecoliers</a:t>
            </a:r>
          </a:p>
          <a:p>
            <a:pPr algn="just"/>
            <a:endPar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endParaRPr>
          </a:p>
          <a:p>
            <a:pPr algn="just"/>
            <a:r>
              <a:rPr lang="fr-FR" sz="1300" dirty="0">
                <a:solidFill>
                  <a:schemeClr val="bg1"/>
                </a:solidFill>
                <a:latin typeface="Andalus" panose="02020603050405020304" pitchFamily="18" charset="-78"/>
                <a:cs typeface="Andalus" panose="02020603050405020304" pitchFamily="18" charset="-78"/>
              </a:rPr>
              <a:t>A la rentrée scolaire 2018-2019, la </a:t>
            </a:r>
            <a:r>
              <a:rPr lang="fr-FR" sz="1300" dirty="0" smtClean="0">
                <a:solidFill>
                  <a:schemeClr val="bg1"/>
                </a:solidFill>
                <a:latin typeface="Andalus" panose="02020603050405020304" pitchFamily="18" charset="-78"/>
                <a:cs typeface="Andalus" panose="02020603050405020304" pitchFamily="18" charset="-78"/>
              </a:rPr>
              <a:t>commune, en </a:t>
            </a:r>
            <a:r>
              <a:rPr lang="fr-FR" sz="1300" dirty="0">
                <a:solidFill>
                  <a:schemeClr val="bg1"/>
                </a:solidFill>
                <a:latin typeface="Andalus" panose="02020603050405020304" pitchFamily="18" charset="-78"/>
                <a:cs typeface="Andalus" panose="02020603050405020304" pitchFamily="18" charset="-78"/>
              </a:rPr>
              <a:t>accord avec les enseignants, a décidé </a:t>
            </a:r>
            <a:r>
              <a:rPr lang="fr-FR" sz="1300" dirty="0" smtClean="0">
                <a:solidFill>
                  <a:schemeClr val="bg1"/>
                </a:solidFill>
                <a:latin typeface="Andalus" panose="02020603050405020304" pitchFamily="18" charset="-78"/>
                <a:cs typeface="Andalus" panose="02020603050405020304" pitchFamily="18" charset="-78"/>
              </a:rPr>
              <a:t>de maintenir </a:t>
            </a:r>
            <a:r>
              <a:rPr lang="fr-FR" sz="1300" dirty="0">
                <a:solidFill>
                  <a:schemeClr val="bg1"/>
                </a:solidFill>
                <a:latin typeface="Andalus" panose="02020603050405020304" pitchFamily="18" charset="-78"/>
                <a:cs typeface="Andalus" panose="02020603050405020304" pitchFamily="18" charset="-78"/>
              </a:rPr>
              <a:t>la semaine d’école à </a:t>
            </a:r>
            <a:r>
              <a:rPr lang="fr-FR" sz="1300" dirty="0" smtClean="0">
                <a:solidFill>
                  <a:schemeClr val="bg1"/>
                </a:solidFill>
                <a:latin typeface="Andalus" panose="02020603050405020304" pitchFamily="18" charset="-78"/>
                <a:cs typeface="Andalus" panose="02020603050405020304" pitchFamily="18" charset="-78"/>
              </a:rPr>
              <a:t>4 jours </a:t>
            </a:r>
            <a:r>
              <a:rPr lang="fr-FR" sz="1300" dirty="0">
                <a:solidFill>
                  <a:schemeClr val="bg1"/>
                </a:solidFill>
                <a:latin typeface="Andalus" panose="02020603050405020304" pitchFamily="18" charset="-78"/>
                <a:cs typeface="Andalus" panose="02020603050405020304" pitchFamily="18" charset="-78"/>
              </a:rPr>
              <a:t>et demi</a:t>
            </a:r>
            <a:r>
              <a:rPr lang="fr-FR" sz="1300" dirty="0" smtClean="0">
                <a:solidFill>
                  <a:schemeClr val="bg1"/>
                </a:solidFill>
                <a:latin typeface="Andalus" panose="02020603050405020304" pitchFamily="18" charset="-78"/>
                <a:cs typeface="Andalus" panose="02020603050405020304" pitchFamily="18" charset="-78"/>
              </a:rPr>
              <a:t>. </a:t>
            </a:r>
          </a:p>
          <a:p>
            <a:pPr algn="just"/>
            <a:endParaRPr lang="fr-FR" sz="1300" dirty="0">
              <a:solidFill>
                <a:schemeClr val="bg1"/>
              </a:solidFill>
              <a:latin typeface="Andalus" panose="02020603050405020304" pitchFamily="18" charset="-78"/>
              <a:cs typeface="Andalus" panose="02020603050405020304" pitchFamily="18" charset="-78"/>
            </a:endParaRPr>
          </a:p>
          <a:p>
            <a:pPr algn="just"/>
            <a:r>
              <a:rPr lang="fr-FR" sz="1300" dirty="0">
                <a:solidFill>
                  <a:schemeClr val="bg1"/>
                </a:solidFill>
                <a:latin typeface="Andalus" panose="02020603050405020304" pitchFamily="18" charset="-78"/>
                <a:cs typeface="Andalus" panose="02020603050405020304" pitchFamily="18" charset="-78"/>
              </a:rPr>
              <a:t>Les « ateliers des écoliers » (TAP), </a:t>
            </a:r>
            <a:r>
              <a:rPr lang="fr-FR" sz="1300" dirty="0" smtClean="0">
                <a:solidFill>
                  <a:schemeClr val="bg1"/>
                </a:solidFill>
                <a:latin typeface="Andalus" panose="02020603050405020304" pitchFamily="18" charset="-78"/>
                <a:cs typeface="Andalus" panose="02020603050405020304" pitchFamily="18" charset="-78"/>
              </a:rPr>
              <a:t>auparavant gérés </a:t>
            </a:r>
            <a:r>
              <a:rPr lang="fr-FR" sz="1300" dirty="0">
                <a:solidFill>
                  <a:schemeClr val="bg1"/>
                </a:solidFill>
                <a:latin typeface="Andalus" panose="02020603050405020304" pitchFamily="18" charset="-78"/>
                <a:cs typeface="Andalus" panose="02020603050405020304" pitchFamily="18" charset="-78"/>
              </a:rPr>
              <a:t>par la Communauté de Communes, ont été </a:t>
            </a:r>
            <a:r>
              <a:rPr lang="fr-FR" sz="1300" dirty="0" smtClean="0">
                <a:solidFill>
                  <a:schemeClr val="bg1"/>
                </a:solidFill>
                <a:latin typeface="Andalus" panose="02020603050405020304" pitchFamily="18" charset="-78"/>
                <a:cs typeface="Andalus" panose="02020603050405020304" pitchFamily="18" charset="-78"/>
              </a:rPr>
              <a:t>organisés </a:t>
            </a:r>
            <a:r>
              <a:rPr lang="fr-FR" sz="1300" dirty="0">
                <a:solidFill>
                  <a:schemeClr val="bg1"/>
                </a:solidFill>
                <a:latin typeface="Andalus" panose="02020603050405020304" pitchFamily="18" charset="-78"/>
                <a:cs typeface="Andalus" panose="02020603050405020304" pitchFamily="18" charset="-78"/>
              </a:rPr>
              <a:t>par la Commune sur le temps périscolaire. Ils se déroulent </a:t>
            </a:r>
            <a:r>
              <a:rPr lang="fr-FR" sz="1300" dirty="0" smtClean="0">
                <a:solidFill>
                  <a:schemeClr val="bg1"/>
                </a:solidFill>
                <a:latin typeface="Andalus" panose="02020603050405020304" pitchFamily="18" charset="-78"/>
                <a:cs typeface="Andalus" panose="02020603050405020304" pitchFamily="18" charset="-78"/>
              </a:rPr>
              <a:t>les </a:t>
            </a:r>
            <a:r>
              <a:rPr lang="fr-FR" sz="1300" dirty="0">
                <a:solidFill>
                  <a:schemeClr val="bg1"/>
                </a:solidFill>
                <a:latin typeface="Andalus" panose="02020603050405020304" pitchFamily="18" charset="-78"/>
                <a:cs typeface="Andalus" panose="02020603050405020304" pitchFamily="18" charset="-78"/>
              </a:rPr>
              <a:t>mardis et vendredis après-midi de 15h10 à 16h20 et sont encadrés par des intervenants qualifiés et recrutés par la mairie</a:t>
            </a:r>
            <a:r>
              <a:rPr lang="fr-FR" sz="1300" dirty="0" smtClean="0">
                <a:solidFill>
                  <a:schemeClr val="bg1"/>
                </a:solidFill>
                <a:latin typeface="Andalus" panose="02020603050405020304" pitchFamily="18" charset="-78"/>
                <a:cs typeface="Andalus" panose="02020603050405020304" pitchFamily="18" charset="-78"/>
              </a:rPr>
              <a:t>.</a:t>
            </a:r>
          </a:p>
          <a:p>
            <a:pPr algn="just"/>
            <a:endParaRPr lang="fr-FR" sz="1300" dirty="0">
              <a:solidFill>
                <a:schemeClr val="bg1"/>
              </a:solidFill>
              <a:latin typeface="Andalus" panose="02020603050405020304" pitchFamily="18" charset="-78"/>
              <a:cs typeface="Andalus" panose="02020603050405020304" pitchFamily="18" charset="-78"/>
            </a:endParaRPr>
          </a:p>
          <a:p>
            <a:pPr algn="just"/>
            <a:r>
              <a:rPr lang="fr-FR" sz="1300" dirty="0">
                <a:solidFill>
                  <a:schemeClr val="bg1"/>
                </a:solidFill>
                <a:latin typeface="Andalus" panose="02020603050405020304" pitchFamily="18" charset="-78"/>
                <a:cs typeface="Andalus" panose="02020603050405020304" pitchFamily="18" charset="-78"/>
              </a:rPr>
              <a:t>Les enfants peuvent ainsi participer gratuitement à diverses activités : théâtre, météorologie, musique, arts plastiques, activités manuelles et </a:t>
            </a:r>
            <a:r>
              <a:rPr lang="fr-FR" sz="1300" dirty="0" smtClean="0">
                <a:solidFill>
                  <a:schemeClr val="bg1"/>
                </a:solidFill>
                <a:latin typeface="Andalus" panose="02020603050405020304" pitchFamily="18" charset="-78"/>
                <a:cs typeface="Andalus" panose="02020603050405020304" pitchFamily="18" charset="-78"/>
              </a:rPr>
              <a:t>activités </a:t>
            </a:r>
            <a:r>
              <a:rPr lang="fr-FR" sz="1300" dirty="0">
                <a:solidFill>
                  <a:schemeClr val="bg1"/>
                </a:solidFill>
                <a:latin typeface="Andalus" panose="02020603050405020304" pitchFamily="18" charset="-78"/>
                <a:cs typeface="Andalus" panose="02020603050405020304" pitchFamily="18" charset="-78"/>
              </a:rPr>
              <a:t>nature.</a:t>
            </a:r>
          </a:p>
        </p:txBody>
      </p:sp>
      <p:sp>
        <p:nvSpPr>
          <p:cNvPr id="8" name="Espace réservé du contenu 2"/>
          <p:cNvSpPr>
            <a:spLocks noGrp="1"/>
          </p:cNvSpPr>
          <p:nvPr>
            <p:ph idx="1"/>
          </p:nvPr>
        </p:nvSpPr>
        <p:spPr>
          <a:xfrm>
            <a:off x="519752" y="3945474"/>
            <a:ext cx="5983549" cy="5907864"/>
          </a:xfrm>
        </p:spPr>
        <p:txBody>
          <a:bodyPr>
            <a:normAutofit lnSpcReduction="10000"/>
          </a:bodyPr>
          <a:lstStyle/>
          <a:p>
            <a:pPr marL="0" indent="0" defTabSz="914400">
              <a:spcBef>
                <a:spcPts val="0"/>
              </a:spcBef>
              <a:spcAft>
                <a:spcPts val="0"/>
              </a:spcAft>
              <a:buNone/>
            </a:pPr>
            <a:endParaRPr lang="fr-FR" sz="1400" dirty="0" smtClean="0">
              <a:solidFill>
                <a:srgbClr val="CC0000"/>
              </a:solidFill>
              <a:effectLst>
                <a:outerShdw blurRad="50800" dist="38100" dir="2700000" algn="tl" rotWithShape="0">
                  <a:srgbClr val="C00000">
                    <a:alpha val="40000"/>
                  </a:srgbClr>
                </a:outerShdw>
              </a:effectLst>
              <a:latin typeface="Freestyle Script" panose="030804020302050B0404" pitchFamily="66" charset="0"/>
            </a:endParaRPr>
          </a:p>
          <a:p>
            <a:pPr marL="0" indent="0" defTabSz="914400">
              <a:spcBef>
                <a:spcPts val="0"/>
              </a:spcBef>
              <a:spcAft>
                <a:spcPts val="0"/>
              </a:spcAft>
              <a:buNone/>
            </a:pPr>
            <a:r>
              <a:rPr lang="fr-FR" sz="2800" dirty="0">
                <a:solidFill>
                  <a:schemeClr val="bg1"/>
                </a:solidFill>
                <a:effectLst>
                  <a:outerShdw blurRad="50800" dist="38100" dir="2700000" algn="tl" rotWithShape="0">
                    <a:srgbClr val="C00000">
                      <a:alpha val="40000"/>
                    </a:srgbClr>
                  </a:outerShdw>
                </a:effectLst>
                <a:latin typeface="Freestyle Script" panose="030804020302050B0404" pitchFamily="66" charset="0"/>
                <a:ea typeface="+mj-ea"/>
                <a:cs typeface="Trebuchet MS"/>
              </a:rPr>
              <a:t>Et ailleurs :</a:t>
            </a:r>
          </a:p>
          <a:p>
            <a:pPr marL="0" indent="0">
              <a:spcBef>
                <a:spcPts val="0"/>
              </a:spcBef>
              <a:spcAft>
                <a:spcPts val="0"/>
              </a:spcAft>
              <a:buNone/>
            </a:pPr>
            <a:endParaRPr lang="fr-FR" sz="14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b="1" i="1" dirty="0" smtClean="0">
                <a:solidFill>
                  <a:schemeClr val="bg2">
                    <a:lumMod val="60000"/>
                    <a:lumOff val="40000"/>
                  </a:schemeClr>
                </a:solidFill>
                <a:latin typeface="Andalus" panose="02020603050405020304" pitchFamily="18" charset="-78"/>
                <a:cs typeface="Andalus" panose="02020603050405020304" pitchFamily="18" charset="-78"/>
              </a:rPr>
              <a:t>Eau potable</a:t>
            </a:r>
          </a:p>
          <a:p>
            <a:pPr mar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En </a:t>
            </a:r>
            <a:r>
              <a:rPr lang="fr-FR" sz="1300" dirty="0">
                <a:solidFill>
                  <a:schemeClr val="bg1"/>
                </a:solidFill>
                <a:latin typeface="Andalus" panose="02020603050405020304" pitchFamily="18" charset="-78"/>
                <a:cs typeface="Andalus" panose="02020603050405020304" pitchFamily="18" charset="-78"/>
              </a:rPr>
              <a:t>ce qui concerne le réseau </a:t>
            </a:r>
            <a:r>
              <a:rPr lang="fr-FR" sz="1300" dirty="0" smtClean="0">
                <a:solidFill>
                  <a:schemeClr val="bg1"/>
                </a:solidFill>
                <a:latin typeface="Andalus" panose="02020603050405020304" pitchFamily="18" charset="-78"/>
                <a:cs typeface="Andalus" panose="02020603050405020304" pitchFamily="18" charset="-78"/>
              </a:rPr>
              <a:t>« eau potable », la conduite </a:t>
            </a:r>
            <a:r>
              <a:rPr lang="fr-FR" sz="1300" dirty="0">
                <a:solidFill>
                  <a:schemeClr val="bg1"/>
                </a:solidFill>
                <a:latin typeface="Andalus" panose="02020603050405020304" pitchFamily="18" charset="-78"/>
                <a:cs typeface="Andalus" panose="02020603050405020304" pitchFamily="18" charset="-78"/>
              </a:rPr>
              <a:t>dite Chez </a:t>
            </a:r>
            <a:r>
              <a:rPr lang="fr-FR" sz="1300" dirty="0" smtClean="0">
                <a:solidFill>
                  <a:schemeClr val="bg1"/>
                </a:solidFill>
                <a:latin typeface="Andalus" panose="02020603050405020304" pitchFamily="18" charset="-78"/>
                <a:cs typeface="Andalus" panose="02020603050405020304" pitchFamily="18" charset="-78"/>
              </a:rPr>
              <a:t>Verdier - </a:t>
            </a:r>
            <a:r>
              <a:rPr lang="fr-FR" sz="1300" dirty="0">
                <a:solidFill>
                  <a:schemeClr val="bg1"/>
                </a:solidFill>
                <a:latin typeface="Andalus" panose="02020603050405020304" pitchFamily="18" charset="-78"/>
                <a:cs typeface="Andalus" panose="02020603050405020304" pitchFamily="18" charset="-78"/>
              </a:rPr>
              <a:t>Le </a:t>
            </a:r>
            <a:r>
              <a:rPr lang="fr-FR" sz="1300" dirty="0" err="1" smtClean="0">
                <a:solidFill>
                  <a:schemeClr val="bg1"/>
                </a:solidFill>
                <a:latin typeface="Andalus" panose="02020603050405020304" pitchFamily="18" charset="-78"/>
                <a:cs typeface="Andalus" panose="02020603050405020304" pitchFamily="18" charset="-78"/>
              </a:rPr>
              <a:t>Marchedial</a:t>
            </a:r>
            <a:r>
              <a:rPr lang="fr-FR" sz="1300" dirty="0" smtClean="0">
                <a:solidFill>
                  <a:schemeClr val="bg1"/>
                </a:solidFill>
                <a:latin typeface="Andalus" panose="02020603050405020304" pitchFamily="18" charset="-78"/>
                <a:cs typeface="Andalus" panose="02020603050405020304" pitchFamily="18" charset="-78"/>
              </a:rPr>
              <a:t> a été remplacée </a:t>
            </a:r>
            <a:r>
              <a:rPr lang="fr-FR" sz="1300" dirty="0">
                <a:solidFill>
                  <a:schemeClr val="bg1"/>
                </a:solidFill>
                <a:latin typeface="Andalus" panose="02020603050405020304" pitchFamily="18" charset="-78"/>
                <a:cs typeface="Andalus" panose="02020603050405020304" pitchFamily="18" charset="-78"/>
              </a:rPr>
              <a:t>par une conduite neuve qui longe la route de </a:t>
            </a:r>
            <a:r>
              <a:rPr lang="fr-FR" sz="1300" dirty="0" err="1">
                <a:solidFill>
                  <a:schemeClr val="bg1"/>
                </a:solidFill>
                <a:latin typeface="Andalus" panose="02020603050405020304" pitchFamily="18" charset="-78"/>
                <a:cs typeface="Andalus" panose="02020603050405020304" pitchFamily="18" charset="-78"/>
              </a:rPr>
              <a:t>Bourgeade</a:t>
            </a:r>
            <a:r>
              <a:rPr lang="fr-FR" sz="1300" dirty="0">
                <a:solidFill>
                  <a:schemeClr val="bg1"/>
                </a:solidFill>
                <a:latin typeface="Andalus" panose="02020603050405020304" pitchFamily="18" charset="-78"/>
                <a:cs typeface="Andalus" panose="02020603050405020304" pitchFamily="18" charset="-78"/>
              </a:rPr>
              <a:t> sans passer par les propriétés privées.</a:t>
            </a: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 </a:t>
            </a:r>
          </a:p>
          <a:p>
            <a:pPr marL="0" indent="0" algn="just">
              <a:spcBef>
                <a:spcPts val="0"/>
              </a:spcBef>
              <a:spcAft>
                <a:spcPts val="0"/>
              </a:spcAft>
              <a:buNone/>
            </a:pPr>
            <a:r>
              <a:rPr lang="fr-FR" sz="1300" b="1" i="1" dirty="0">
                <a:solidFill>
                  <a:schemeClr val="bg2">
                    <a:lumMod val="60000"/>
                    <a:lumOff val="40000"/>
                  </a:schemeClr>
                </a:solidFill>
                <a:latin typeface="Andalus" panose="02020603050405020304" pitchFamily="18" charset="-78"/>
                <a:cs typeface="Andalus" panose="02020603050405020304" pitchFamily="18" charset="-78"/>
              </a:rPr>
              <a:t>Centre de tri </a:t>
            </a:r>
            <a:r>
              <a:rPr lang="fr-FR" sz="1300" b="1" i="1" dirty="0" smtClean="0">
                <a:solidFill>
                  <a:srgbClr val="67B4E5"/>
                </a:solidFill>
                <a:latin typeface="Andalus" panose="02020603050405020304" pitchFamily="18" charset="-78"/>
                <a:cs typeface="Andalus" panose="02020603050405020304" pitchFamily="18" charset="-78"/>
              </a:rPr>
              <a:t>postal</a:t>
            </a:r>
            <a:endParaRPr lang="fr-FR" sz="1300" b="1" i="1" dirty="0">
              <a:solidFill>
                <a:srgbClr val="67B4E5"/>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Le </a:t>
            </a:r>
            <a:r>
              <a:rPr lang="fr-FR" sz="1300" dirty="0" smtClean="0">
                <a:solidFill>
                  <a:schemeClr val="bg1"/>
                </a:solidFill>
                <a:latin typeface="Andalus" panose="02020603050405020304" pitchFamily="18" charset="-78"/>
                <a:cs typeface="Andalus" panose="02020603050405020304" pitchFamily="18" charset="-78"/>
              </a:rPr>
              <a:t>projet </a:t>
            </a:r>
            <a:r>
              <a:rPr lang="fr-FR" sz="1300" dirty="0">
                <a:solidFill>
                  <a:schemeClr val="bg1"/>
                </a:solidFill>
                <a:latin typeface="Andalus" panose="02020603050405020304" pitchFamily="18" charset="-78"/>
                <a:cs typeface="Andalus" panose="02020603050405020304" pitchFamily="18" charset="-78"/>
              </a:rPr>
              <a:t>du nouveau centre de </a:t>
            </a:r>
            <a:r>
              <a:rPr lang="fr-FR" sz="1300" dirty="0" smtClean="0">
                <a:solidFill>
                  <a:schemeClr val="bg1"/>
                </a:solidFill>
                <a:latin typeface="Andalus" panose="02020603050405020304" pitchFamily="18" charset="-78"/>
                <a:cs typeface="Andalus" panose="02020603050405020304" pitchFamily="18" charset="-78"/>
              </a:rPr>
              <a:t>tri </a:t>
            </a:r>
            <a:r>
              <a:rPr lang="fr-FR" sz="1300" dirty="0">
                <a:solidFill>
                  <a:schemeClr val="bg1"/>
                </a:solidFill>
                <a:latin typeface="Andalus" panose="02020603050405020304" pitchFamily="18" charset="-78"/>
                <a:cs typeface="Andalus" panose="02020603050405020304" pitchFamily="18" charset="-78"/>
              </a:rPr>
              <a:t>de la Poste dont le transfert est prévu </a:t>
            </a:r>
            <a:r>
              <a:rPr lang="fr-FR" sz="1300" dirty="0" smtClean="0">
                <a:solidFill>
                  <a:schemeClr val="bg1"/>
                </a:solidFill>
                <a:latin typeface="Andalus" panose="02020603050405020304" pitchFamily="18" charset="-78"/>
                <a:cs typeface="Andalus" panose="02020603050405020304" pitchFamily="18" charset="-78"/>
              </a:rPr>
              <a:t>sur le site de l’ancien atelier </a:t>
            </a:r>
            <a:r>
              <a:rPr lang="fr-FR" sz="1300" dirty="0" err="1" smtClean="0">
                <a:solidFill>
                  <a:schemeClr val="bg1"/>
                </a:solidFill>
                <a:latin typeface="Andalus" panose="02020603050405020304" pitchFamily="18" charset="-78"/>
                <a:cs typeface="Andalus" panose="02020603050405020304" pitchFamily="18" charset="-78"/>
              </a:rPr>
              <a:t>Bony</a:t>
            </a:r>
            <a:r>
              <a:rPr lang="fr-FR" sz="1300" dirty="0" smtClean="0">
                <a:solidFill>
                  <a:schemeClr val="bg1"/>
                </a:solidFill>
                <a:latin typeface="Andalus" panose="02020603050405020304" pitchFamily="18" charset="-78"/>
                <a:cs typeface="Andalus" panose="02020603050405020304" pitchFamily="18" charset="-78"/>
              </a:rPr>
              <a:t> (</a:t>
            </a:r>
            <a:r>
              <a:rPr lang="fr-FR" sz="1300" dirty="0">
                <a:solidFill>
                  <a:schemeClr val="bg1"/>
                </a:solidFill>
                <a:latin typeface="Andalus" panose="02020603050405020304" pitchFamily="18" charset="-78"/>
                <a:cs typeface="Andalus" panose="02020603050405020304" pitchFamily="18" charset="-78"/>
              </a:rPr>
              <a:t>rue des écoles) est en cours d’étude, </a:t>
            </a:r>
            <a:r>
              <a:rPr lang="fr-FR" sz="1300" dirty="0" smtClean="0">
                <a:solidFill>
                  <a:schemeClr val="bg1"/>
                </a:solidFill>
                <a:latin typeface="Andalus" panose="02020603050405020304" pitchFamily="18" charset="-78"/>
                <a:cs typeface="Andalus" panose="02020603050405020304" pitchFamily="18" charset="-78"/>
              </a:rPr>
              <a:t>l’administration </a:t>
            </a:r>
            <a:r>
              <a:rPr lang="fr-FR" sz="1300" dirty="0">
                <a:solidFill>
                  <a:schemeClr val="bg1"/>
                </a:solidFill>
                <a:latin typeface="Andalus" panose="02020603050405020304" pitchFamily="18" charset="-78"/>
                <a:cs typeface="Andalus" panose="02020603050405020304" pitchFamily="18" charset="-78"/>
              </a:rPr>
              <a:t>postale nous ayant donné son accord de </a:t>
            </a:r>
            <a:r>
              <a:rPr lang="fr-FR" sz="1300" dirty="0" smtClean="0">
                <a:solidFill>
                  <a:schemeClr val="bg1"/>
                </a:solidFill>
                <a:latin typeface="Andalus" panose="02020603050405020304" pitchFamily="18" charset="-78"/>
                <a:cs typeface="Andalus" panose="02020603050405020304" pitchFamily="18" charset="-78"/>
              </a:rPr>
              <a:t>principe. Les </a:t>
            </a:r>
            <a:r>
              <a:rPr lang="fr-FR" sz="1300" dirty="0">
                <a:solidFill>
                  <a:schemeClr val="bg1"/>
                </a:solidFill>
                <a:latin typeface="Andalus" panose="02020603050405020304" pitchFamily="18" charset="-78"/>
                <a:cs typeface="Andalus" panose="02020603050405020304" pitchFamily="18" charset="-78"/>
              </a:rPr>
              <a:t>travaux commenceront aussi rapidement que possible et devraient permettre aux agents de travailler dans de meilleures conditions et en même temps d’améliorer le stationnement sur la place de Rochefort.</a:t>
            </a:r>
          </a:p>
          <a:p>
            <a:pPr marL="0" indent="0" algn="just">
              <a:spcBef>
                <a:spcPts val="0"/>
              </a:spcBef>
              <a:spcAft>
                <a:spcPts val="0"/>
              </a:spcAft>
              <a:buNone/>
            </a:pP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b="1" i="1" dirty="0">
                <a:solidFill>
                  <a:schemeClr val="bg2">
                    <a:lumMod val="60000"/>
                    <a:lumOff val="40000"/>
                  </a:schemeClr>
                </a:solidFill>
                <a:latin typeface="Andalus" panose="02020603050405020304" pitchFamily="18" charset="-78"/>
                <a:cs typeface="Andalus" panose="02020603050405020304" pitchFamily="18" charset="-78"/>
              </a:rPr>
              <a:t>Eglise </a:t>
            </a:r>
          </a:p>
          <a:p>
            <a:pPr marL="0" indent="0" algn="just">
              <a:spcBef>
                <a:spcPts val="0"/>
              </a:spcBef>
              <a:spcAft>
                <a:spcPts val="0"/>
              </a:spcAft>
              <a:buNone/>
            </a:pPr>
            <a:r>
              <a:rPr lang="fr-FR" sz="1300" dirty="0">
                <a:solidFill>
                  <a:schemeClr val="bg1"/>
                </a:solidFill>
                <a:latin typeface="Andalus" panose="02020603050405020304" pitchFamily="18" charset="-78"/>
                <a:cs typeface="Andalus" panose="02020603050405020304" pitchFamily="18" charset="-78"/>
              </a:rPr>
              <a:t>Des travaux r</a:t>
            </a:r>
            <a:r>
              <a:rPr lang="fr-FR" sz="1300" dirty="0" smtClean="0">
                <a:solidFill>
                  <a:schemeClr val="bg1"/>
                </a:solidFill>
                <a:latin typeface="Andalus" panose="02020603050405020304" pitchFamily="18" charset="-78"/>
                <a:cs typeface="Andalus" panose="02020603050405020304" pitchFamily="18" charset="-78"/>
              </a:rPr>
              <a:t>éalisés </a:t>
            </a:r>
            <a:r>
              <a:rPr lang="fr-FR" sz="1300" dirty="0">
                <a:solidFill>
                  <a:schemeClr val="bg1"/>
                </a:solidFill>
                <a:latin typeface="Andalus" panose="02020603050405020304" pitchFamily="18" charset="-78"/>
                <a:cs typeface="Andalus" panose="02020603050405020304" pitchFamily="18" charset="-78"/>
              </a:rPr>
              <a:t>par l’entreprise Bodet pour rénover les mécanismes des cloches de </a:t>
            </a:r>
            <a:r>
              <a:rPr lang="fr-FR" sz="1300" dirty="0" smtClean="0">
                <a:solidFill>
                  <a:schemeClr val="bg1"/>
                </a:solidFill>
                <a:latin typeface="Andalus" panose="02020603050405020304" pitchFamily="18" charset="-78"/>
                <a:cs typeface="Andalus" panose="02020603050405020304" pitchFamily="18" charset="-78"/>
              </a:rPr>
              <a:t>l’église de Rochefort sont </a:t>
            </a:r>
            <a:r>
              <a:rPr lang="fr-FR" sz="1300" dirty="0">
                <a:solidFill>
                  <a:schemeClr val="bg1"/>
                </a:solidFill>
                <a:latin typeface="Andalus" panose="02020603050405020304" pitchFamily="18" charset="-78"/>
                <a:cs typeface="Andalus" panose="02020603050405020304" pitchFamily="18" charset="-78"/>
              </a:rPr>
              <a:t>également programmés</a:t>
            </a:r>
            <a:r>
              <a:rPr lang="fr-FR" sz="1300" dirty="0" smtClean="0">
                <a:solidFill>
                  <a:schemeClr val="bg1"/>
                </a:solidFill>
                <a:latin typeface="Andalus" panose="02020603050405020304" pitchFamily="18" charset="-78"/>
                <a:cs typeface="Andalus" panose="02020603050405020304" pitchFamily="18" charset="-78"/>
              </a:rPr>
              <a:t>.</a:t>
            </a:r>
          </a:p>
          <a:p>
            <a:pPr marL="0" indent="0" algn="just">
              <a:spcBef>
                <a:spcPts val="0"/>
              </a:spcBef>
              <a:spcAft>
                <a:spcPts val="0"/>
              </a:spcAft>
              <a:buNone/>
            </a:pPr>
            <a:endParaRPr lang="fr-FR" sz="1300" dirty="0" smtClean="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b="1" i="1" dirty="0" smtClean="0">
                <a:solidFill>
                  <a:schemeClr val="bg2">
                    <a:lumMod val="60000"/>
                    <a:lumOff val="40000"/>
                  </a:schemeClr>
                </a:solidFill>
                <a:latin typeface="Andalus" panose="02020603050405020304" pitchFamily="18" charset="-78"/>
                <a:cs typeface="Andalus" panose="02020603050405020304" pitchFamily="18" charset="-78"/>
              </a:rPr>
              <a:t>Voirie</a:t>
            </a:r>
            <a:endParaRPr lang="fr-FR" sz="1300" b="1" i="1" dirty="0">
              <a:solidFill>
                <a:schemeClr val="bg2">
                  <a:lumMod val="60000"/>
                  <a:lumOff val="40000"/>
                </a:schemeClr>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&gt; Des </a:t>
            </a:r>
            <a:r>
              <a:rPr lang="fr-FR" sz="1300" dirty="0">
                <a:solidFill>
                  <a:schemeClr val="bg1"/>
                </a:solidFill>
                <a:latin typeface="Andalus" panose="02020603050405020304" pitchFamily="18" charset="-78"/>
                <a:cs typeface="Andalus" panose="02020603050405020304" pitchFamily="18" charset="-78"/>
              </a:rPr>
              <a:t>travaux de </a:t>
            </a:r>
            <a:r>
              <a:rPr lang="fr-FR" sz="1300" dirty="0" smtClean="0">
                <a:solidFill>
                  <a:schemeClr val="bg1"/>
                </a:solidFill>
                <a:latin typeface="Andalus" panose="02020603050405020304" pitchFamily="18" charset="-78"/>
                <a:cs typeface="Andalus" panose="02020603050405020304" pitchFamily="18" charset="-78"/>
              </a:rPr>
              <a:t>revêtements ont </a:t>
            </a:r>
            <a:r>
              <a:rPr lang="fr-FR" sz="1300" dirty="0">
                <a:solidFill>
                  <a:schemeClr val="bg1"/>
                </a:solidFill>
                <a:latin typeface="Andalus" panose="02020603050405020304" pitchFamily="18" charset="-78"/>
                <a:cs typeface="Andalus" panose="02020603050405020304" pitchFamily="18" charset="-78"/>
              </a:rPr>
              <a:t>été </a:t>
            </a:r>
            <a:r>
              <a:rPr lang="fr-FR" sz="1300" dirty="0" smtClean="0">
                <a:solidFill>
                  <a:schemeClr val="bg1"/>
                </a:solidFill>
                <a:latin typeface="Andalus" panose="02020603050405020304" pitchFamily="18" charset="-78"/>
                <a:cs typeface="Andalus" panose="02020603050405020304" pitchFamily="18" charset="-78"/>
              </a:rPr>
              <a:t>effectués sur </a:t>
            </a:r>
            <a:r>
              <a:rPr lang="fr-FR" sz="1300" dirty="0">
                <a:solidFill>
                  <a:schemeClr val="bg1"/>
                </a:solidFill>
                <a:latin typeface="Andalus" panose="02020603050405020304" pitchFamily="18" charset="-78"/>
                <a:cs typeface="Andalus" panose="02020603050405020304" pitchFamily="18" charset="-78"/>
              </a:rPr>
              <a:t>la route entre </a:t>
            </a:r>
            <a:r>
              <a:rPr lang="fr-FR" sz="1300" dirty="0" smtClean="0">
                <a:solidFill>
                  <a:schemeClr val="bg1"/>
                </a:solidFill>
                <a:latin typeface="Andalus" panose="02020603050405020304" pitchFamily="18" charset="-78"/>
                <a:cs typeface="Andalus" panose="02020603050405020304" pitchFamily="18" charset="-78"/>
              </a:rPr>
              <a:t>La </a:t>
            </a:r>
            <a:r>
              <a:rPr lang="fr-FR" sz="1300" dirty="0" err="1" smtClean="0">
                <a:solidFill>
                  <a:schemeClr val="bg1"/>
                </a:solidFill>
                <a:latin typeface="Andalus" panose="02020603050405020304" pitchFamily="18" charset="-78"/>
                <a:cs typeface="Andalus" panose="02020603050405020304" pitchFamily="18" charset="-78"/>
              </a:rPr>
              <a:t>Gratade</a:t>
            </a:r>
            <a:r>
              <a:rPr lang="fr-FR" sz="1300" dirty="0" smtClean="0">
                <a:solidFill>
                  <a:schemeClr val="bg1"/>
                </a:solidFill>
                <a:latin typeface="Andalus" panose="02020603050405020304" pitchFamily="18" charset="-78"/>
                <a:cs typeface="Andalus" panose="02020603050405020304" pitchFamily="18" charset="-78"/>
              </a:rPr>
              <a:t> </a:t>
            </a:r>
            <a:r>
              <a:rPr lang="fr-FR" sz="1300" dirty="0">
                <a:solidFill>
                  <a:schemeClr val="bg1"/>
                </a:solidFill>
                <a:latin typeface="Andalus" panose="02020603050405020304" pitchFamily="18" charset="-78"/>
                <a:cs typeface="Andalus" panose="02020603050405020304" pitchFamily="18" charset="-78"/>
              </a:rPr>
              <a:t>et chez </a:t>
            </a:r>
            <a:r>
              <a:rPr lang="fr-FR" sz="1300" dirty="0" err="1" smtClean="0">
                <a:solidFill>
                  <a:schemeClr val="bg1"/>
                </a:solidFill>
                <a:latin typeface="Andalus" panose="02020603050405020304" pitchFamily="18" charset="-78"/>
                <a:cs typeface="Andalus" panose="02020603050405020304" pitchFamily="18" charset="-78"/>
              </a:rPr>
              <a:t>Chocol</a:t>
            </a:r>
            <a:r>
              <a:rPr lang="fr-FR" sz="1300" dirty="0">
                <a:solidFill>
                  <a:schemeClr val="bg1"/>
                </a:solidFill>
                <a:latin typeface="Andalus" panose="02020603050405020304" pitchFamily="18" charset="-78"/>
                <a:cs typeface="Andalus" panose="02020603050405020304" pitchFamily="18" charset="-78"/>
              </a:rPr>
              <a:t>,</a:t>
            </a:r>
            <a:r>
              <a:rPr lang="fr-FR" sz="1300" dirty="0" smtClean="0">
                <a:solidFill>
                  <a:schemeClr val="bg1"/>
                </a:solidFill>
                <a:latin typeface="Andalus" panose="02020603050405020304" pitchFamily="18" charset="-78"/>
                <a:cs typeface="Andalus" panose="02020603050405020304" pitchFamily="18" charset="-78"/>
              </a:rPr>
              <a:t> </a:t>
            </a:r>
            <a:r>
              <a:rPr lang="fr-FR" sz="1300" dirty="0" err="1" smtClean="0">
                <a:solidFill>
                  <a:schemeClr val="bg1"/>
                </a:solidFill>
                <a:latin typeface="Andalus" panose="02020603050405020304" pitchFamily="18" charset="-78"/>
                <a:cs typeface="Andalus" panose="02020603050405020304" pitchFamily="18" charset="-78"/>
              </a:rPr>
              <a:t>Montcheneix</a:t>
            </a:r>
            <a:r>
              <a:rPr lang="fr-FR" sz="1300" dirty="0" smtClean="0">
                <a:solidFill>
                  <a:schemeClr val="bg1"/>
                </a:solidFill>
                <a:latin typeface="Andalus" panose="02020603050405020304" pitchFamily="18" charset="-78"/>
                <a:cs typeface="Andalus" panose="02020603050405020304" pitchFamily="18" charset="-78"/>
              </a:rPr>
              <a:t>:  rue Jean </a:t>
            </a:r>
            <a:r>
              <a:rPr lang="fr-FR" sz="1300" dirty="0">
                <a:solidFill>
                  <a:schemeClr val="bg1"/>
                </a:solidFill>
                <a:latin typeface="Andalus" panose="02020603050405020304" pitchFamily="18" charset="-78"/>
                <a:cs typeface="Andalus" panose="02020603050405020304" pitchFamily="18" charset="-78"/>
              </a:rPr>
              <a:t>Amblard </a:t>
            </a:r>
            <a:r>
              <a:rPr lang="fr-FR" sz="1300" dirty="0" smtClean="0">
                <a:solidFill>
                  <a:schemeClr val="bg1"/>
                </a:solidFill>
                <a:latin typeface="Andalus" panose="02020603050405020304" pitchFamily="18" charset="-78"/>
                <a:cs typeface="Andalus" panose="02020603050405020304" pitchFamily="18" charset="-78"/>
              </a:rPr>
              <a:t>et  </a:t>
            </a:r>
            <a:r>
              <a:rPr lang="fr-FR" sz="1300" dirty="0">
                <a:solidFill>
                  <a:schemeClr val="bg1"/>
                </a:solidFill>
                <a:latin typeface="Andalus" panose="02020603050405020304" pitchFamily="18" charset="-78"/>
                <a:cs typeface="Andalus" panose="02020603050405020304" pitchFamily="18" charset="-78"/>
              </a:rPr>
              <a:t>rue du  11 </a:t>
            </a:r>
            <a:r>
              <a:rPr lang="fr-FR" sz="1300" dirty="0" smtClean="0">
                <a:solidFill>
                  <a:schemeClr val="bg1"/>
                </a:solidFill>
                <a:latin typeface="Andalus" panose="02020603050405020304" pitchFamily="18" charset="-78"/>
                <a:cs typeface="Andalus" panose="02020603050405020304" pitchFamily="18" charset="-78"/>
              </a:rPr>
              <a:t>novembre 1918.</a:t>
            </a:r>
          </a:p>
          <a:p>
            <a:pPr algn="just">
              <a:spcBef>
                <a:spcPts val="0"/>
              </a:spcBef>
              <a:spcAft>
                <a:spcPts val="0"/>
              </a:spcAft>
              <a:buFont typeface="Arial" charset="0"/>
              <a:buChar char="•"/>
            </a:pPr>
            <a:endParaRPr lang="fr-FR" sz="1300" dirty="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&gt; Suite </a:t>
            </a:r>
            <a:r>
              <a:rPr lang="fr-FR" sz="1300" dirty="0">
                <a:solidFill>
                  <a:schemeClr val="bg1"/>
                </a:solidFill>
                <a:latin typeface="Andalus" panose="02020603050405020304" pitchFamily="18" charset="-78"/>
                <a:cs typeface="Andalus" panose="02020603050405020304" pitchFamily="18" charset="-78"/>
              </a:rPr>
              <a:t>aux travaux de réfection du gymnase, le parking </a:t>
            </a:r>
            <a:r>
              <a:rPr lang="fr-FR" sz="1300" dirty="0" smtClean="0">
                <a:solidFill>
                  <a:schemeClr val="bg1"/>
                </a:solidFill>
                <a:latin typeface="Andalus" panose="02020603050405020304" pitchFamily="18" charset="-78"/>
                <a:cs typeface="Andalus" panose="02020603050405020304" pitchFamily="18" charset="-78"/>
              </a:rPr>
              <a:t>ouest </a:t>
            </a:r>
            <a:r>
              <a:rPr lang="fr-FR" sz="1300" dirty="0">
                <a:solidFill>
                  <a:schemeClr val="bg1"/>
                </a:solidFill>
                <a:latin typeface="Andalus" panose="02020603050405020304" pitchFamily="18" charset="-78"/>
                <a:cs typeface="Andalus" panose="02020603050405020304" pitchFamily="18" charset="-78"/>
              </a:rPr>
              <a:t>de la salle polyvalente a été refait</a:t>
            </a:r>
            <a:r>
              <a:rPr lang="fr-FR" sz="1300" dirty="0" smtClean="0">
                <a:solidFill>
                  <a:schemeClr val="bg1"/>
                </a:solidFill>
                <a:latin typeface="Andalus" panose="02020603050405020304" pitchFamily="18" charset="-78"/>
                <a:cs typeface="Andalus" panose="02020603050405020304" pitchFamily="18" charset="-78"/>
              </a:rPr>
              <a:t>.</a:t>
            </a:r>
          </a:p>
          <a:p>
            <a:pPr marL="0" indent="0" algn="just">
              <a:spcBef>
                <a:spcPts val="0"/>
              </a:spcBef>
              <a:spcAft>
                <a:spcPts val="0"/>
              </a:spcAft>
              <a:buNone/>
            </a:pPr>
            <a:endParaRPr lang="fr-FR" sz="1400" dirty="0" smtClean="0">
              <a:solidFill>
                <a:schemeClr val="bg1"/>
              </a:solidFill>
              <a:latin typeface="Andalus" panose="02020603050405020304" pitchFamily="18" charset="-78"/>
              <a:cs typeface="Andalus" panose="02020603050405020304" pitchFamily="18" charset="-78"/>
            </a:endParaRPr>
          </a:p>
          <a:p>
            <a:pPr marL="0" indent="0" algn="just">
              <a:spcBef>
                <a:spcPts val="0"/>
              </a:spcBef>
              <a:spcAft>
                <a:spcPts val="0"/>
              </a:spcAft>
              <a:buNone/>
            </a:pPr>
            <a:r>
              <a:rPr lang="fr-FR" sz="1300" dirty="0" smtClean="0">
                <a:solidFill>
                  <a:schemeClr val="bg1"/>
                </a:solidFill>
                <a:latin typeface="Andalus" panose="02020603050405020304" pitchFamily="18" charset="-78"/>
                <a:cs typeface="Andalus" panose="02020603050405020304" pitchFamily="18" charset="-78"/>
              </a:rPr>
              <a:t>&gt; SMCTOM: </a:t>
            </a:r>
            <a:r>
              <a:rPr lang="fr-FR" sz="1300" dirty="0">
                <a:solidFill>
                  <a:schemeClr val="bg1"/>
                </a:solidFill>
                <a:latin typeface="Andalus" panose="02020603050405020304" pitchFamily="18" charset="-78"/>
                <a:cs typeface="Andalus" panose="02020603050405020304" pitchFamily="18" charset="-78"/>
              </a:rPr>
              <a:t>a</a:t>
            </a:r>
            <a:r>
              <a:rPr lang="fr-FR" sz="1300" dirty="0" smtClean="0">
                <a:solidFill>
                  <a:schemeClr val="bg1"/>
                </a:solidFill>
                <a:latin typeface="Andalus" panose="02020603050405020304" pitchFamily="18" charset="-78"/>
                <a:cs typeface="Andalus" panose="02020603050405020304" pitchFamily="18" charset="-78"/>
              </a:rPr>
              <a:t>chat de deux </a:t>
            </a:r>
            <a:r>
              <a:rPr lang="fr-FR" sz="1300" dirty="0">
                <a:solidFill>
                  <a:schemeClr val="bg1"/>
                </a:solidFill>
                <a:latin typeface="Andalus" panose="02020603050405020304" pitchFamily="18" charset="-78"/>
                <a:cs typeface="Andalus" panose="02020603050405020304" pitchFamily="18" charset="-78"/>
              </a:rPr>
              <a:t>bennes </a:t>
            </a:r>
            <a:r>
              <a:rPr lang="fr-FR" sz="1300" dirty="0" smtClean="0">
                <a:solidFill>
                  <a:schemeClr val="bg1"/>
                </a:solidFill>
                <a:latin typeface="Andalus" panose="02020603050405020304" pitchFamily="18" charset="-78"/>
                <a:cs typeface="Andalus" panose="02020603050405020304" pitchFamily="18" charset="-78"/>
              </a:rPr>
              <a:t>pour les gravats et le mobilier déposés à </a:t>
            </a:r>
            <a:r>
              <a:rPr lang="fr-FR" sz="1300" dirty="0">
                <a:solidFill>
                  <a:schemeClr val="bg1"/>
                </a:solidFill>
                <a:latin typeface="Andalus" panose="02020603050405020304" pitchFamily="18" charset="-78"/>
                <a:cs typeface="Andalus" panose="02020603050405020304" pitchFamily="18" charset="-78"/>
              </a:rPr>
              <a:t>la déchetterie de </a:t>
            </a:r>
            <a:r>
              <a:rPr lang="fr-FR" sz="1300" dirty="0" smtClean="0">
                <a:solidFill>
                  <a:schemeClr val="bg1"/>
                </a:solidFill>
                <a:latin typeface="Andalus" panose="02020603050405020304" pitchFamily="18" charset="-78"/>
                <a:cs typeface="Andalus" panose="02020603050405020304" pitchFamily="18" charset="-78"/>
              </a:rPr>
              <a:t>Rochefort.</a:t>
            </a:r>
            <a:endParaRPr lang="fr-FR" sz="1400" dirty="0">
              <a:solidFill>
                <a:schemeClr val="bg1"/>
              </a:solidFill>
              <a:latin typeface="Andalus" panose="02020603050405020304" pitchFamily="18" charset="-78"/>
              <a:cs typeface="Andalus" panose="02020603050405020304" pitchFamily="18" charset="-78"/>
            </a:endParaRPr>
          </a:p>
        </p:txBody>
      </p:sp>
      <p:pic>
        <p:nvPicPr>
          <p:cNvPr id="7" name="Picture 2" descr="Résultat de recherche d'images pour &quot;FLOCON de neig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99883">
            <a:off x="5026129" y="3958936"/>
            <a:ext cx="720080" cy="829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M:\Documents\Myriam\Bulletins municipaux\POINT COM 2018\garderie trava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136" y="1424608"/>
            <a:ext cx="1905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929687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re 3"/>
          <p:cNvSpPr txBox="1">
            <a:spLocks/>
          </p:cNvSpPr>
          <p:nvPr/>
        </p:nvSpPr>
        <p:spPr>
          <a:xfrm>
            <a:off x="506937" y="407048"/>
            <a:ext cx="5343835" cy="108011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Et aussi….</a:t>
            </a:r>
            <a:endParaRPr lang="fr-FR" dirty="0">
              <a:solidFill>
                <a:schemeClr val="bg1"/>
              </a:solidFill>
              <a:effectLst>
                <a:outerShdw blurRad="50800" dist="38100" dir="2700000" algn="tl" rotWithShape="0">
                  <a:srgbClr val="C00000">
                    <a:alpha val="40000"/>
                  </a:srgbClr>
                </a:outerShdw>
              </a:effectLst>
              <a:latin typeface="Freestyle Script" panose="030804020302050B0404" pitchFamily="66" charset="0"/>
            </a:endParaRPr>
          </a:p>
        </p:txBody>
      </p:sp>
      <p:sp>
        <p:nvSpPr>
          <p:cNvPr id="6" name="Titre 3"/>
          <p:cNvSpPr txBox="1">
            <a:spLocks/>
          </p:cNvSpPr>
          <p:nvPr/>
        </p:nvSpPr>
        <p:spPr>
          <a:xfrm>
            <a:off x="610998" y="6609185"/>
            <a:ext cx="5343835" cy="108011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4800" dirty="0">
              <a:solidFill>
                <a:schemeClr val="bg1"/>
              </a:solidFill>
              <a:effectLst>
                <a:outerShdw blurRad="50800" dist="38100" dir="2700000" algn="tl" rotWithShape="0">
                  <a:srgbClr val="C00000">
                    <a:alpha val="40000"/>
                  </a:srgbClr>
                </a:outerShdw>
              </a:effectLst>
              <a:latin typeface="Freestyle Script" panose="030804020302050B0404" pitchFamily="66" charset="0"/>
            </a:endParaRPr>
          </a:p>
        </p:txBody>
      </p:sp>
      <p:sp>
        <p:nvSpPr>
          <p:cNvPr id="8" name="ZoneTexte 7"/>
          <p:cNvSpPr txBox="1"/>
          <p:nvPr/>
        </p:nvSpPr>
        <p:spPr>
          <a:xfrm>
            <a:off x="487392" y="1568634"/>
            <a:ext cx="5760640" cy="6140142"/>
          </a:xfrm>
          <a:prstGeom prst="rect">
            <a:avLst/>
          </a:prstGeom>
          <a:noFill/>
        </p:spPr>
        <p:txBody>
          <a:bodyPr wrap="square" rtlCol="0">
            <a:spAutoFit/>
          </a:bodyPr>
          <a:lstStyle>
            <a:defPPr>
              <a:defRPr lang="fr-FR"/>
            </a:defPPr>
            <a:lvl1pPr marL="285750" indent="-285750" algn="just">
              <a:buFont typeface="Arial" panose="020B0604020202020204" pitchFamily="34" charset="0"/>
              <a:buChar char="•"/>
              <a:defRPr sz="1400" b="1">
                <a:solidFill>
                  <a:schemeClr val="bg2"/>
                </a:solidFill>
                <a:latin typeface="Andalus" panose="02020603050405020304" pitchFamily="18" charset="-78"/>
                <a:cs typeface="Andalus" panose="02020603050405020304" pitchFamily="18" charset="-78"/>
              </a:defRPr>
            </a:lvl1pPr>
          </a:lstStyle>
          <a:p>
            <a:pPr marL="0" indent="0" defTabSz="457200">
              <a:buClr>
                <a:schemeClr val="tx2"/>
              </a:buClr>
              <a:buNone/>
            </a:pPr>
            <a:r>
              <a:rPr lang="fr-FR" sz="1300" i="1" dirty="0">
                <a:solidFill>
                  <a:schemeClr val="bg2">
                    <a:lumMod val="60000"/>
                    <a:lumOff val="40000"/>
                  </a:schemeClr>
                </a:solidFill>
              </a:rPr>
              <a:t>Sécurité aux abords du Collège et du Lycée</a:t>
            </a:r>
          </a:p>
          <a:p>
            <a:pPr marL="0" indent="0">
              <a:buNone/>
            </a:pPr>
            <a:r>
              <a:rPr lang="fr-FR" sz="1300" b="0" dirty="0">
                <a:solidFill>
                  <a:schemeClr val="bg1"/>
                </a:solidFill>
              </a:rPr>
              <a:t>La sortie des élèves des deux établissements est maintenant assurée grâce à l’installation en septembre d’un feu tricolore qui fonctionne selon la vitesse des voitures qui arrivent. Vous serez donc arrêtés par le feu rouge si vous dépassez les </a:t>
            </a:r>
            <a:r>
              <a:rPr lang="fr-FR" sz="1300" b="0" dirty="0" smtClean="0">
                <a:solidFill>
                  <a:schemeClr val="bg1"/>
                </a:solidFill>
              </a:rPr>
              <a:t>50km/h</a:t>
            </a:r>
            <a:r>
              <a:rPr lang="fr-FR" sz="1300" b="0" dirty="0">
                <a:solidFill>
                  <a:schemeClr val="bg1"/>
                </a:solidFill>
              </a:rPr>
              <a:t>.</a:t>
            </a:r>
            <a:endParaRPr lang="fr-FR" sz="1300" dirty="0" smtClean="0">
              <a:solidFill>
                <a:srgbClr val="FF0000"/>
              </a:solidFill>
            </a:endParaRPr>
          </a:p>
          <a:p>
            <a:pPr marL="0" indent="0">
              <a:buNone/>
            </a:pPr>
            <a:endParaRPr lang="fr-FR" sz="1300" dirty="0" smtClean="0">
              <a:solidFill>
                <a:srgbClr val="FF0000"/>
              </a:solidFill>
            </a:endParaRPr>
          </a:p>
          <a:p>
            <a:pPr marL="0" indent="0" defTabSz="457200">
              <a:buClr>
                <a:schemeClr val="tx2"/>
              </a:buClr>
              <a:buNone/>
            </a:pPr>
            <a:r>
              <a:rPr lang="fr-FR" sz="1300" i="1" dirty="0" err="1">
                <a:solidFill>
                  <a:schemeClr val="bg2">
                    <a:lumMod val="60000"/>
                    <a:lumOff val="40000"/>
                  </a:schemeClr>
                </a:solidFill>
              </a:rPr>
              <a:t>Coivoit’ici</a:t>
            </a:r>
            <a:r>
              <a:rPr lang="fr-FR" sz="1300" i="1" dirty="0">
                <a:solidFill>
                  <a:schemeClr val="bg2">
                    <a:lumMod val="60000"/>
                    <a:lumOff val="40000"/>
                  </a:schemeClr>
                </a:solidFill>
              </a:rPr>
              <a:t>, un nouveau service de covoiturage </a:t>
            </a:r>
          </a:p>
          <a:p>
            <a:pPr marL="0" indent="0" defTabSz="457200">
              <a:buClr>
                <a:schemeClr val="tx2"/>
              </a:buClr>
              <a:buNone/>
            </a:pPr>
            <a:r>
              <a:rPr lang="fr-FR" sz="1300" i="1" dirty="0">
                <a:solidFill>
                  <a:schemeClr val="bg2">
                    <a:lumMod val="60000"/>
                    <a:lumOff val="40000"/>
                  </a:schemeClr>
                </a:solidFill>
              </a:rPr>
              <a:t>entre Rochefort et Clermont</a:t>
            </a:r>
          </a:p>
          <a:p>
            <a:pPr marL="0" indent="0">
              <a:buNone/>
            </a:pPr>
            <a:r>
              <a:rPr lang="fr-FR" sz="1300" b="0" dirty="0">
                <a:solidFill>
                  <a:schemeClr val="bg1"/>
                </a:solidFill>
              </a:rPr>
              <a:t>Vous empruntez souvent la RD2089 et souhaitez faire des économies, un geste pour la planète ou vous n’avez pas de véhicule ? Ce nouveau service est fait pour vous ! A partir du printemps 2019, vous pourrez tester COVOIT’ICI, dont le fonctionnement innovant a déjà fait ses preuves dans d’autres régions. Inscrivez-vous dès maintenant sur le site internet dédié, afin de faire partie des futurs usagers de la ligne </a:t>
            </a:r>
            <a:r>
              <a:rPr lang="fr-FR" sz="1300" b="0" dirty="0" err="1">
                <a:solidFill>
                  <a:schemeClr val="bg1"/>
                </a:solidFill>
              </a:rPr>
              <a:t>Covoit’ici</a:t>
            </a:r>
            <a:r>
              <a:rPr lang="fr-FR" sz="1300" b="0" dirty="0">
                <a:solidFill>
                  <a:schemeClr val="bg1"/>
                </a:solidFill>
              </a:rPr>
              <a:t> : </a:t>
            </a:r>
            <a:r>
              <a:rPr lang="fr-FR" sz="1300" b="0" dirty="0">
                <a:solidFill>
                  <a:schemeClr val="bg1"/>
                </a:solidFill>
                <a:hlinkClick r:id="rId2"/>
              </a:rPr>
              <a:t>www.covoitici-info.fr</a:t>
            </a:r>
            <a:r>
              <a:rPr lang="fr-FR" sz="1300" b="0" dirty="0">
                <a:solidFill>
                  <a:schemeClr val="bg1"/>
                </a:solidFill>
              </a:rPr>
              <a:t>.</a:t>
            </a:r>
          </a:p>
          <a:p>
            <a:pPr marL="0" indent="0">
              <a:buNone/>
            </a:pPr>
            <a:endParaRPr lang="fr-FR" i="1" dirty="0"/>
          </a:p>
          <a:p>
            <a:pPr marL="0" indent="0">
              <a:buNone/>
            </a:pPr>
            <a:r>
              <a:rPr lang="fr-FR" sz="1300" b="0" dirty="0">
                <a:solidFill>
                  <a:schemeClr val="bg1"/>
                </a:solidFill>
              </a:rPr>
              <a:t>Si la ligne comporte des équipements adaptés, c’est bien la communauté d’usagers qui crée le service ! Vous pourrez voyager en toute confiance avec assistance téléphonique gratuite, disponible 7j/7 pour vous accompagner. Des arrêts visibles et sécurisés permettront aux conducteurs de s’arrêter facilement.</a:t>
            </a:r>
          </a:p>
          <a:p>
            <a:pPr marL="0" indent="0">
              <a:buNone/>
            </a:pPr>
            <a:endParaRPr lang="fr-FR" sz="1300" b="0" dirty="0">
              <a:solidFill>
                <a:schemeClr val="bg1"/>
              </a:solidFill>
            </a:endParaRPr>
          </a:p>
          <a:p>
            <a:pPr marL="0" indent="0">
              <a:buNone/>
            </a:pPr>
            <a:r>
              <a:rPr lang="fr-FR" sz="1300" b="0" dirty="0">
                <a:solidFill>
                  <a:schemeClr val="bg1"/>
                </a:solidFill>
              </a:rPr>
              <a:t>Ce projet est porté par le Syndicat Mixte du Parc Régional des Volcans d’Auvergne, le SMTC-AC et Covoiturage Auvergne.</a:t>
            </a:r>
          </a:p>
          <a:p>
            <a:pPr marL="0" indent="0">
              <a:buNone/>
            </a:pPr>
            <a:endParaRPr lang="fr-FR" sz="1300" dirty="0" smtClean="0">
              <a:solidFill>
                <a:srgbClr val="FF0000"/>
              </a:solidFill>
            </a:endParaRPr>
          </a:p>
          <a:p>
            <a:pPr marL="0" indent="0">
              <a:buNone/>
            </a:pPr>
            <a:endParaRPr lang="fr-FR" i="1" dirty="0"/>
          </a:p>
          <a:p>
            <a:pPr marL="0" indent="0" defTabSz="457200">
              <a:buClr>
                <a:schemeClr val="tx2"/>
              </a:buClr>
              <a:buNone/>
            </a:pPr>
            <a:r>
              <a:rPr lang="fr-FR" sz="1300" i="1" dirty="0">
                <a:solidFill>
                  <a:schemeClr val="bg2">
                    <a:lumMod val="60000"/>
                    <a:lumOff val="40000"/>
                  </a:schemeClr>
                </a:solidFill>
              </a:rPr>
              <a:t>Modification des fréquences de la TNT le 4 décembre</a:t>
            </a:r>
          </a:p>
          <a:p>
            <a:pPr marL="0" indent="0">
              <a:buNone/>
            </a:pPr>
            <a:r>
              <a:rPr lang="fr-FR" sz="1300" b="0" dirty="0">
                <a:solidFill>
                  <a:schemeClr val="bg1"/>
                </a:solidFill>
              </a:rPr>
              <a:t>Le 4 décembre, les fréquences de la TNT ont été modifiées. Si vous souhaitez plus d’information, une brochure est disponible en mairie ou sur le site internet de la Commune, rubrique Mairie virtuelle/Droits et Démarches.</a:t>
            </a:r>
          </a:p>
          <a:p>
            <a:pPr marL="0" indent="0">
              <a:buNone/>
            </a:pPr>
            <a:endParaRPr lang="fr-FR" sz="1300" dirty="0" smtClean="0">
              <a:solidFill>
                <a:srgbClr val="FF0000"/>
              </a:solidFill>
            </a:endParaRPr>
          </a:p>
          <a:p>
            <a:pPr marL="0" indent="0">
              <a:buNone/>
            </a:pPr>
            <a:endParaRPr lang="fr-FR" sz="1300" dirty="0">
              <a:solidFill>
                <a:srgbClr val="FF0000"/>
              </a:solidFill>
            </a:endParaRPr>
          </a:p>
        </p:txBody>
      </p:sp>
      <p:pic>
        <p:nvPicPr>
          <p:cNvPr id="7" name="Picture 2" descr="Résultat de recherche d'images pour &quot;FLOCON de neig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169" y="412065"/>
            <a:ext cx="720080" cy="8295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ésultat de recherche d'images pour &quot;FLOCON de neig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31736">
            <a:off x="2166213" y="8640357"/>
            <a:ext cx="720080" cy="82958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506937" y="7545288"/>
            <a:ext cx="5760640" cy="1107996"/>
          </a:xfrm>
          <a:prstGeom prst="rect">
            <a:avLst/>
          </a:prstGeom>
          <a:noFill/>
        </p:spPr>
        <p:txBody>
          <a:bodyPr wrap="square" rtlCol="0">
            <a:spAutoFit/>
          </a:bodyPr>
          <a:lstStyle>
            <a:defPPr>
              <a:defRPr lang="fr-FR"/>
            </a:defPPr>
            <a:lvl1pPr marL="285750" indent="-285750" algn="just">
              <a:buFont typeface="Arial" panose="020B0604020202020204" pitchFamily="34" charset="0"/>
              <a:buChar char="•"/>
              <a:defRPr sz="1400" b="1">
                <a:solidFill>
                  <a:schemeClr val="bg2"/>
                </a:solidFill>
                <a:latin typeface="Andalus" panose="02020603050405020304" pitchFamily="18" charset="-78"/>
                <a:cs typeface="Andalus" panose="02020603050405020304" pitchFamily="18" charset="-78"/>
              </a:defRPr>
            </a:lvl1pPr>
          </a:lstStyle>
          <a:p>
            <a:pPr marL="0" indent="0">
              <a:buNone/>
            </a:pPr>
            <a:r>
              <a:rPr lang="fr-FR" sz="1300" i="1" dirty="0">
                <a:solidFill>
                  <a:schemeClr val="bg2">
                    <a:lumMod val="60000"/>
                    <a:lumOff val="40000"/>
                  </a:schemeClr>
                </a:solidFill>
              </a:rPr>
              <a:t>Présence de Mérule sur Rochefort-Montagne</a:t>
            </a:r>
            <a:r>
              <a:rPr lang="fr-FR" sz="1300" dirty="0" smtClean="0"/>
              <a:t>	</a:t>
            </a:r>
            <a:endParaRPr lang="fr-FR" sz="1300" dirty="0"/>
          </a:p>
          <a:p>
            <a:pPr marL="0" indent="0">
              <a:buNone/>
            </a:pPr>
            <a:r>
              <a:rPr lang="fr-FR" sz="1300" b="0" dirty="0" smtClean="0">
                <a:solidFill>
                  <a:schemeClr val="bg1"/>
                </a:solidFill>
              </a:rPr>
              <a:t>Un cas de Mérule a été constaté sur un bien immobilier vacant dans le bourg de Rochefort-Montagne. La Municipalité a bien sûr immédiatement entamé les démarches nécessaires à la Préfecture de Clermont-Ferrand et auprès du propriétaire du bien afin que les mesures qui s’imposent soient prises au plus vite.</a:t>
            </a:r>
            <a:endParaRPr lang="fr-FR" sz="1300" b="0" dirty="0">
              <a:solidFill>
                <a:schemeClr val="bg1"/>
              </a:solidFill>
            </a:endParaRPr>
          </a:p>
        </p:txBody>
      </p:sp>
    </p:spTree>
    <p:extLst>
      <p:ext uri="{BB962C8B-B14F-4D97-AF65-F5344CB8AC3E}">
        <p14:creationId xmlns:p14="http://schemas.microsoft.com/office/powerpoint/2010/main" val="336081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ZoneTexte 7"/>
          <p:cNvSpPr txBox="1"/>
          <p:nvPr/>
        </p:nvSpPr>
        <p:spPr>
          <a:xfrm>
            <a:off x="571402" y="6753200"/>
            <a:ext cx="5760640" cy="1292662"/>
          </a:xfrm>
          <a:prstGeom prst="rect">
            <a:avLst/>
          </a:prstGeom>
          <a:noFill/>
        </p:spPr>
        <p:txBody>
          <a:bodyPr wrap="square" rtlCol="0">
            <a:spAutoFit/>
          </a:bodyPr>
          <a:lstStyle>
            <a:defPPr>
              <a:defRPr lang="fr-FR"/>
            </a:defPPr>
            <a:lvl1pPr marL="285750" indent="-285750" algn="just">
              <a:buFont typeface="Arial" panose="020B0604020202020204" pitchFamily="34" charset="0"/>
              <a:buChar char="•"/>
              <a:defRPr sz="1400" b="1">
                <a:solidFill>
                  <a:schemeClr val="bg2"/>
                </a:solidFill>
                <a:latin typeface="Andalus" panose="02020603050405020304" pitchFamily="18" charset="-78"/>
                <a:cs typeface="Andalus" panose="02020603050405020304" pitchFamily="18" charset="-78"/>
              </a:defRPr>
            </a:lvl1pPr>
          </a:lstStyle>
          <a:p>
            <a:pPr marL="0" indent="0">
              <a:buNone/>
            </a:pPr>
            <a:r>
              <a:rPr lang="fr-FR" sz="1300" i="1" dirty="0">
                <a:solidFill>
                  <a:schemeClr val="bg2">
                    <a:lumMod val="60000"/>
                    <a:lumOff val="40000"/>
                  </a:schemeClr>
                </a:solidFill>
              </a:rPr>
              <a:t>Divagation des animaux	</a:t>
            </a:r>
          </a:p>
          <a:p>
            <a:pPr marL="0" indent="0">
              <a:buNone/>
            </a:pPr>
            <a:r>
              <a:rPr lang="fr-FR" sz="1300" b="0" dirty="0" smtClean="0">
                <a:solidFill>
                  <a:schemeClr val="bg1"/>
                </a:solidFill>
              </a:rPr>
              <a:t>Si </a:t>
            </a:r>
            <a:r>
              <a:rPr lang="fr-FR" sz="1300" b="0">
                <a:solidFill>
                  <a:schemeClr val="bg1"/>
                </a:solidFill>
              </a:rPr>
              <a:t>vous </a:t>
            </a:r>
            <a:r>
              <a:rPr lang="fr-FR" sz="1300" b="0" smtClean="0">
                <a:solidFill>
                  <a:schemeClr val="bg1"/>
                </a:solidFill>
              </a:rPr>
              <a:t>trouvez</a:t>
            </a:r>
            <a:r>
              <a:rPr lang="fr-FR" sz="1300" b="0" smtClean="0">
                <a:solidFill>
                  <a:schemeClr val="bg1"/>
                </a:solidFill>
              </a:rPr>
              <a:t> </a:t>
            </a:r>
            <a:r>
              <a:rPr lang="fr-FR" sz="1300" b="0" dirty="0">
                <a:solidFill>
                  <a:schemeClr val="bg1"/>
                </a:solidFill>
              </a:rPr>
              <a:t>des </a:t>
            </a:r>
            <a:r>
              <a:rPr lang="fr-FR" sz="1300" b="0" dirty="0" smtClean="0">
                <a:solidFill>
                  <a:schemeClr val="bg1"/>
                </a:solidFill>
              </a:rPr>
              <a:t>animaux perdus sur le territoire de la commune, contactez la mairie,</a:t>
            </a:r>
          </a:p>
          <a:p>
            <a:pPr marL="0" indent="0">
              <a:buNone/>
            </a:pPr>
            <a:r>
              <a:rPr lang="fr-FR" sz="1300" b="0" dirty="0" smtClean="0">
                <a:solidFill>
                  <a:schemeClr val="bg1"/>
                </a:solidFill>
              </a:rPr>
              <a:t>Si vous trouvez des animaux abandonnés, n’hésitez </a:t>
            </a:r>
            <a:r>
              <a:rPr lang="fr-FR" sz="1300" b="0" dirty="0">
                <a:solidFill>
                  <a:schemeClr val="bg1"/>
                </a:solidFill>
              </a:rPr>
              <a:t>pas à contacter l’association ANIDOME 63 </a:t>
            </a:r>
            <a:r>
              <a:rPr lang="fr-FR" sz="1300" b="0" dirty="0" smtClean="0">
                <a:solidFill>
                  <a:schemeClr val="bg1"/>
                </a:solidFill>
              </a:rPr>
              <a:t>qui s’occupera de les faire stériliser et de les placer.</a:t>
            </a:r>
          </a:p>
          <a:p>
            <a:pPr marL="0" indent="0">
              <a:buNone/>
            </a:pPr>
            <a:r>
              <a:rPr lang="fr-FR" sz="1300" b="0" dirty="0" smtClean="0">
                <a:solidFill>
                  <a:schemeClr val="bg1"/>
                </a:solidFill>
              </a:rPr>
              <a:t>Tel: </a:t>
            </a:r>
            <a:r>
              <a:rPr lang="fr-FR" sz="1300" b="0" dirty="0">
                <a:solidFill>
                  <a:schemeClr val="bg1"/>
                </a:solidFill>
              </a:rPr>
              <a:t>06 13 71 86 14 ou 06 27 27 16 38</a:t>
            </a:r>
            <a:r>
              <a:rPr lang="fr-FR" sz="1300" b="0" dirty="0" smtClean="0">
                <a:solidFill>
                  <a:schemeClr val="bg1"/>
                </a:solidFill>
              </a:rPr>
              <a:t>.</a:t>
            </a:r>
            <a:endParaRPr lang="fr-FR" sz="1300" b="0" dirty="0">
              <a:solidFill>
                <a:schemeClr val="bg1"/>
              </a:solidFill>
            </a:endParaRPr>
          </a:p>
        </p:txBody>
      </p:sp>
      <p:sp>
        <p:nvSpPr>
          <p:cNvPr id="9" name="ZoneTexte 8"/>
          <p:cNvSpPr txBox="1"/>
          <p:nvPr/>
        </p:nvSpPr>
        <p:spPr>
          <a:xfrm>
            <a:off x="571402" y="1424607"/>
            <a:ext cx="5760640" cy="5509200"/>
          </a:xfrm>
          <a:prstGeom prst="rect">
            <a:avLst/>
          </a:prstGeom>
          <a:noFill/>
        </p:spPr>
        <p:txBody>
          <a:bodyPr wrap="square" rtlCol="0">
            <a:spAutoFit/>
          </a:bodyPr>
          <a:lstStyle>
            <a:defPPr>
              <a:defRPr lang="fr-FR"/>
            </a:defPPr>
            <a:lvl1pPr marL="285750" indent="-285750" algn="just">
              <a:buFont typeface="Arial" panose="020B0604020202020204" pitchFamily="34" charset="0"/>
              <a:buChar char="•"/>
              <a:defRPr sz="1400" b="1">
                <a:solidFill>
                  <a:schemeClr val="bg2"/>
                </a:solidFill>
                <a:latin typeface="Andalus" panose="02020603050405020304" pitchFamily="18" charset="-78"/>
                <a:cs typeface="Andalus" panose="02020603050405020304" pitchFamily="18" charset="-78"/>
              </a:defRPr>
            </a:lvl1pPr>
          </a:lstStyle>
          <a:p>
            <a:pPr marL="0" indent="0">
              <a:buNone/>
            </a:pPr>
            <a:r>
              <a:rPr lang="fr-FR" sz="1300" i="1" dirty="0">
                <a:solidFill>
                  <a:schemeClr val="bg2">
                    <a:lumMod val="60000"/>
                    <a:lumOff val="40000"/>
                  </a:schemeClr>
                </a:solidFill>
              </a:rPr>
              <a:t>Les agents communaux</a:t>
            </a:r>
          </a:p>
          <a:p>
            <a:pPr marL="0" indent="0">
              <a:buNone/>
            </a:pPr>
            <a:r>
              <a:rPr lang="fr-FR" sz="1300" b="0" dirty="0" smtClean="0">
                <a:solidFill>
                  <a:schemeClr val="bg1"/>
                </a:solidFill>
              </a:rPr>
              <a:t>Les agents de la commune travaillent quotidiennement à rendre Rochefort-Montagne plus agréable à vivre pour tous. Cependant, ils ne touchent pas de prime d’astreinte pour le service qu’ils rendent aux usagers lors des déneigements des voies avant 8h ou après 17h. Nous les remercions pour leur engagement.</a:t>
            </a:r>
          </a:p>
          <a:p>
            <a:pPr marL="0" indent="0">
              <a:buNone/>
            </a:pPr>
            <a:endParaRPr lang="fr-FR" sz="1300" i="1" dirty="0" smtClean="0">
              <a:solidFill>
                <a:schemeClr val="bg2">
                  <a:lumMod val="60000"/>
                  <a:lumOff val="40000"/>
                </a:schemeClr>
              </a:solidFill>
            </a:endParaRPr>
          </a:p>
          <a:p>
            <a:pPr marL="0" indent="0">
              <a:buNone/>
            </a:pPr>
            <a:r>
              <a:rPr lang="fr-FR" sz="1300" i="1" dirty="0" smtClean="0">
                <a:solidFill>
                  <a:schemeClr val="bg2">
                    <a:lumMod val="60000"/>
                    <a:lumOff val="40000"/>
                  </a:schemeClr>
                </a:solidFill>
              </a:rPr>
              <a:t>Inscription sur les listes électorales </a:t>
            </a:r>
          </a:p>
          <a:p>
            <a:pPr marL="0" indent="0">
              <a:buNone/>
            </a:pPr>
            <a:r>
              <a:rPr lang="fr-FR" sz="1300" b="0" dirty="0" smtClean="0">
                <a:solidFill>
                  <a:schemeClr val="bg1"/>
                </a:solidFill>
              </a:rPr>
              <a:t>Le système de mise à jour des listes électorales évolue au 1</a:t>
            </a:r>
            <a:r>
              <a:rPr lang="fr-FR" sz="1300" b="0" baseline="30000" dirty="0" smtClean="0">
                <a:solidFill>
                  <a:schemeClr val="bg1"/>
                </a:solidFill>
              </a:rPr>
              <a:t>er</a:t>
            </a:r>
            <a:r>
              <a:rPr lang="fr-FR" sz="1300" b="0" dirty="0" smtClean="0">
                <a:solidFill>
                  <a:schemeClr val="bg1"/>
                </a:solidFill>
              </a:rPr>
              <a:t> janvier 2019. Les modifications (nouvelle inscription, changement d’adresse, radiation pour décès ou autre) se feront tout au long de l’année. L’INSEE sera en charge de la mise à jour du Répertoire Electoral Unique (REU) par les remontées des municipalités. Pour les électeurs, les demandes de modification continuent d’être déclarées en mairie.</a:t>
            </a:r>
          </a:p>
          <a:p>
            <a:pPr marL="0" indent="0">
              <a:buNone/>
            </a:pPr>
            <a:endParaRPr lang="fr-FR" sz="1300" i="1" dirty="0">
              <a:solidFill>
                <a:schemeClr val="bg2">
                  <a:lumMod val="60000"/>
                  <a:lumOff val="40000"/>
                </a:schemeClr>
              </a:solidFill>
            </a:endParaRPr>
          </a:p>
          <a:p>
            <a:pPr marL="0" indent="0">
              <a:buNone/>
            </a:pPr>
            <a:r>
              <a:rPr lang="fr-FR" sz="1300" i="1" dirty="0" smtClean="0">
                <a:solidFill>
                  <a:schemeClr val="bg2">
                    <a:lumMod val="60000"/>
                    <a:lumOff val="40000"/>
                  </a:schemeClr>
                </a:solidFill>
              </a:rPr>
              <a:t>Mise en valeur du Château</a:t>
            </a:r>
          </a:p>
          <a:p>
            <a:pPr marL="0" indent="0">
              <a:buNone/>
            </a:pPr>
            <a:r>
              <a:rPr lang="fr-FR" sz="1300" b="0" dirty="0" smtClean="0">
                <a:solidFill>
                  <a:schemeClr val="bg1"/>
                </a:solidFill>
              </a:rPr>
              <a:t>La phase de réalisation des travaux sera engagée début 2019. Le choix des entreprises est prévu en janvier 2019 : réaménagement des sentiers, installation de signalétique, mobilier ludique et création d’une application numérique « sur les traces de Pierrette </a:t>
            </a:r>
            <a:r>
              <a:rPr lang="fr-FR" sz="1300" b="0" dirty="0" err="1" smtClean="0">
                <a:solidFill>
                  <a:schemeClr val="bg1"/>
                </a:solidFill>
              </a:rPr>
              <a:t>Lalauze</a:t>
            </a:r>
            <a:r>
              <a:rPr lang="fr-FR" sz="1300" b="0" dirty="0" smtClean="0">
                <a:solidFill>
                  <a:schemeClr val="bg1"/>
                </a:solidFill>
              </a:rPr>
              <a:t> » pour amener à découvrir l’histoire de la butte, son origine géologique et les spécificités locales.</a:t>
            </a:r>
            <a:endParaRPr lang="fr-FR" sz="1300" i="1" dirty="0" smtClean="0">
              <a:solidFill>
                <a:schemeClr val="bg2">
                  <a:lumMod val="60000"/>
                  <a:lumOff val="40000"/>
                </a:schemeClr>
              </a:solidFill>
            </a:endParaRPr>
          </a:p>
          <a:p>
            <a:pPr marL="0" indent="0">
              <a:buNone/>
            </a:pPr>
            <a:endParaRPr lang="fr-FR" sz="1300" i="1" dirty="0">
              <a:solidFill>
                <a:schemeClr val="bg2">
                  <a:lumMod val="60000"/>
                  <a:lumOff val="40000"/>
                </a:schemeClr>
              </a:solidFill>
            </a:endParaRPr>
          </a:p>
          <a:p>
            <a:pPr marL="0" indent="0">
              <a:buNone/>
            </a:pPr>
            <a:r>
              <a:rPr lang="fr-FR" sz="1300" i="1" dirty="0" smtClean="0">
                <a:solidFill>
                  <a:schemeClr val="bg2">
                    <a:lumMod val="60000"/>
                    <a:lumOff val="40000"/>
                  </a:schemeClr>
                </a:solidFill>
              </a:rPr>
              <a:t>Don </a:t>
            </a:r>
            <a:r>
              <a:rPr lang="fr-FR" sz="1300" i="1" dirty="0">
                <a:solidFill>
                  <a:schemeClr val="bg2">
                    <a:lumMod val="60000"/>
                    <a:lumOff val="40000"/>
                  </a:schemeClr>
                </a:solidFill>
              </a:rPr>
              <a:t>des Montagne-Arts à l’Institut Gustave Roussy</a:t>
            </a:r>
            <a:r>
              <a:rPr lang="fr-FR" i="1" dirty="0" smtClean="0"/>
              <a:t>	</a:t>
            </a:r>
            <a:endParaRPr lang="fr-FR" i="1" dirty="0"/>
          </a:p>
          <a:p>
            <a:pPr marL="0" indent="0">
              <a:buNone/>
            </a:pPr>
            <a:r>
              <a:rPr lang="fr-FR" sz="1300" b="0" dirty="0" smtClean="0">
                <a:solidFill>
                  <a:schemeClr val="bg1"/>
                </a:solidFill>
              </a:rPr>
              <a:t>Cette année encore, l’association  a récolté, grâce à la vente de ses tableaux et autres objets artisanaux, la somme de 1 250 € qu’ils ont reversée intégralement à l’Institut Gustave Roussy. La municipalité salue cette initiative.</a:t>
            </a:r>
          </a:p>
          <a:p>
            <a:pPr marL="0" indent="0">
              <a:buNone/>
            </a:pPr>
            <a:endParaRPr lang="fr-FR" sz="1300" b="0" dirty="0">
              <a:solidFill>
                <a:schemeClr val="bg1"/>
              </a:solidFill>
            </a:endParaRPr>
          </a:p>
          <a:p>
            <a:pPr marL="0" indent="0">
              <a:buNone/>
            </a:pPr>
            <a:endParaRPr lang="fr-FR" sz="1300" b="0" dirty="0" smtClean="0">
              <a:solidFill>
                <a:schemeClr val="bg1"/>
              </a:solidFill>
            </a:endParaRPr>
          </a:p>
          <a:p>
            <a:pPr marL="0" indent="0">
              <a:buNone/>
            </a:pPr>
            <a:endParaRPr lang="fr-FR" sz="1300" i="1" dirty="0">
              <a:solidFill>
                <a:schemeClr val="bg2">
                  <a:lumMod val="60000"/>
                  <a:lumOff val="40000"/>
                </a:schemeClr>
              </a:solidFill>
            </a:endParaRPr>
          </a:p>
        </p:txBody>
      </p:sp>
      <p:pic>
        <p:nvPicPr>
          <p:cNvPr id="6" name="Picture 2" descr="Résultat de recherche d'images pour &quot;FLOCON de neig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72374">
            <a:off x="4904776" y="351781"/>
            <a:ext cx="720080" cy="8295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ésultat de recherche d'images pour &quot;FLOCON de neig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52665">
            <a:off x="1685147" y="8456658"/>
            <a:ext cx="720080" cy="82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797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ZoneTexte 8"/>
          <p:cNvSpPr txBox="1"/>
          <p:nvPr/>
        </p:nvSpPr>
        <p:spPr>
          <a:xfrm>
            <a:off x="666138" y="1352600"/>
            <a:ext cx="5544819" cy="3585597"/>
          </a:xfrm>
          <a:prstGeom prst="rect">
            <a:avLst/>
          </a:prstGeom>
          <a:noFill/>
        </p:spPr>
        <p:txBody>
          <a:bodyPr wrap="square" rtlCol="0">
            <a:spAutoFit/>
          </a:bodyPr>
          <a:lstStyle/>
          <a:p>
            <a:pPr algn="just"/>
            <a:r>
              <a:rPr lang="fr-FR" sz="1300" b="1" i="1" dirty="0">
                <a:solidFill>
                  <a:schemeClr val="bg2">
                    <a:lumMod val="60000"/>
                    <a:lumOff val="40000"/>
                  </a:schemeClr>
                </a:solidFill>
                <a:latin typeface="Andalus" panose="02020603050405020304" pitchFamily="18" charset="-78"/>
                <a:cs typeface="Andalus" panose="02020603050405020304" pitchFamily="18" charset="-78"/>
              </a:rPr>
              <a:t>Doléances</a:t>
            </a:r>
          </a:p>
          <a:p>
            <a:pPr algn="just"/>
            <a:r>
              <a:rPr lang="fr-FR" sz="1300" dirty="0" smtClean="0">
                <a:solidFill>
                  <a:schemeClr val="bg1"/>
                </a:solidFill>
                <a:latin typeface="Andalus" panose="02020603050405020304" pitchFamily="18" charset="-78"/>
                <a:cs typeface="Andalus" panose="02020603050405020304" pitchFamily="18" charset="-78"/>
              </a:rPr>
              <a:t>Le cahier de doléances ouvert en décembre à la mairie est toujours disponible. Vous pouvez venir les déposer aux horaires d’ouverture de la mairie. Nous ferons remonter vos commentaires à la préfecture et aux députés.</a:t>
            </a:r>
            <a:endParaRPr lang="fr-FR" sz="1300" dirty="0">
              <a:solidFill>
                <a:schemeClr val="bg1"/>
              </a:solidFill>
              <a:latin typeface="Andalus" panose="02020603050405020304" pitchFamily="18" charset="-78"/>
              <a:cs typeface="Andalus" panose="02020603050405020304" pitchFamily="18" charset="-78"/>
            </a:endParaRPr>
          </a:p>
          <a:p>
            <a:pPr marL="285750" indent="-285750" algn="just">
              <a:buFont typeface="Arial" panose="020B0604020202020204" pitchFamily="34" charset="0"/>
              <a:buChar char="•"/>
            </a:pPr>
            <a:endParaRPr lang="fr-FR" sz="1300" b="1" dirty="0" smtClean="0">
              <a:solidFill>
                <a:schemeClr val="bg2"/>
              </a:solidFill>
              <a:latin typeface="Andalus" panose="02020603050405020304" pitchFamily="18" charset="-78"/>
              <a:cs typeface="Andalus" panose="02020603050405020304" pitchFamily="18" charset="-78"/>
            </a:endParaRPr>
          </a:p>
          <a:p>
            <a:pPr marL="285750" indent="-285750" algn="just">
              <a:buFont typeface="Arial" panose="020B0604020202020204" pitchFamily="34" charset="0"/>
              <a:buChar char="•"/>
            </a:pPr>
            <a:endParaRPr lang="fr-FR" sz="1300" b="1" dirty="0">
              <a:solidFill>
                <a:srgbClr val="67B4E5"/>
              </a:solidFill>
              <a:latin typeface="Andalus" panose="02020603050405020304" pitchFamily="18" charset="-78"/>
              <a:cs typeface="Andalus" panose="02020603050405020304" pitchFamily="18" charset="-78"/>
            </a:endParaRPr>
          </a:p>
          <a:p>
            <a:pPr algn="just"/>
            <a:r>
              <a:rPr lang="fr-FR" sz="1300" b="1" i="1" dirty="0">
                <a:solidFill>
                  <a:schemeClr val="bg2">
                    <a:lumMod val="60000"/>
                    <a:lumOff val="40000"/>
                  </a:schemeClr>
                </a:solidFill>
                <a:latin typeface="Andalus" panose="02020603050405020304" pitchFamily="18" charset="-78"/>
                <a:cs typeface="Andalus" panose="02020603050405020304" pitchFamily="18" charset="-78"/>
              </a:rPr>
              <a:t>Deux journées portes ouvertes au lycée: </a:t>
            </a:r>
          </a:p>
          <a:p>
            <a:pPr marL="285750" indent="-285750">
              <a:spcBef>
                <a:spcPts val="600"/>
              </a:spcBef>
              <a:buFont typeface="Wingdings" panose="05000000000000000000" pitchFamily="2" charset="2"/>
              <a:buChar char="§"/>
            </a:pPr>
            <a:r>
              <a:rPr lang="fr-FR" sz="1300" dirty="0" smtClean="0">
                <a:solidFill>
                  <a:schemeClr val="bg1"/>
                </a:solidFill>
                <a:latin typeface="Andalus" panose="02020603050405020304" pitchFamily="18" charset="-78"/>
                <a:cs typeface="Andalus" panose="02020603050405020304" pitchFamily="18" charset="-78"/>
              </a:rPr>
              <a:t>le15 février 2019 de 15h à 19h </a:t>
            </a:r>
          </a:p>
          <a:p>
            <a:pPr marL="285750" indent="-285750">
              <a:spcBef>
                <a:spcPts val="600"/>
              </a:spcBef>
              <a:buFont typeface="Wingdings" panose="05000000000000000000" pitchFamily="2" charset="2"/>
              <a:buChar char="§"/>
            </a:pPr>
            <a:r>
              <a:rPr lang="fr-FR" sz="1300" dirty="0" smtClean="0">
                <a:solidFill>
                  <a:schemeClr val="bg1"/>
                </a:solidFill>
                <a:latin typeface="Andalus" panose="02020603050405020304" pitchFamily="18" charset="-78"/>
                <a:cs typeface="Andalus" panose="02020603050405020304" pitchFamily="18" charset="-78"/>
              </a:rPr>
              <a:t>le 09 </a:t>
            </a:r>
            <a:r>
              <a:rPr lang="fr-FR" sz="1300" dirty="0">
                <a:solidFill>
                  <a:schemeClr val="bg1"/>
                </a:solidFill>
                <a:latin typeface="Andalus" panose="02020603050405020304" pitchFamily="18" charset="-78"/>
                <a:cs typeface="Andalus" panose="02020603050405020304" pitchFamily="18" charset="-78"/>
              </a:rPr>
              <a:t>mars 2018 de 9h à 17 </a:t>
            </a:r>
            <a:r>
              <a:rPr lang="fr-FR" sz="1300" dirty="0" smtClean="0">
                <a:solidFill>
                  <a:schemeClr val="bg1"/>
                </a:solidFill>
                <a:latin typeface="Andalus" panose="02020603050405020304" pitchFamily="18" charset="-78"/>
                <a:cs typeface="Andalus" panose="02020603050405020304" pitchFamily="18" charset="-78"/>
              </a:rPr>
              <a:t>h</a:t>
            </a:r>
          </a:p>
          <a:p>
            <a:endParaRPr lang="fr-FR" sz="1400" dirty="0" smtClean="0">
              <a:solidFill>
                <a:schemeClr val="bg1"/>
              </a:solidFill>
              <a:latin typeface="Andalus" panose="02020603050405020304" pitchFamily="18" charset="-78"/>
              <a:cs typeface="Andalus" panose="02020603050405020304" pitchFamily="18" charset="-78"/>
            </a:endParaRPr>
          </a:p>
          <a:p>
            <a:pPr algn="just"/>
            <a:endParaRPr lang="fr-FR" sz="1300" b="1" i="1" dirty="0">
              <a:solidFill>
                <a:schemeClr val="bg2">
                  <a:lumMod val="60000"/>
                  <a:lumOff val="40000"/>
                </a:schemeClr>
              </a:solidFill>
              <a:latin typeface="Andalus" panose="02020603050405020304" pitchFamily="18" charset="-78"/>
              <a:cs typeface="Andalus" panose="02020603050405020304" pitchFamily="18" charset="-78"/>
            </a:endParaRPr>
          </a:p>
          <a:p>
            <a:pPr algn="just"/>
            <a:r>
              <a:rPr lang="fr-FR" sz="1300" b="1" i="1" dirty="0">
                <a:solidFill>
                  <a:schemeClr val="bg2">
                    <a:lumMod val="60000"/>
                    <a:lumOff val="40000"/>
                  </a:schemeClr>
                </a:solidFill>
                <a:latin typeface="Andalus" panose="02020603050405020304" pitchFamily="18" charset="-78"/>
                <a:cs typeface="Andalus" panose="02020603050405020304" pitchFamily="18" charset="-78"/>
              </a:rPr>
              <a:t>Fermeture de commerces</a:t>
            </a:r>
          </a:p>
          <a:p>
            <a:r>
              <a:rPr lang="fr-FR" sz="1400" dirty="0" smtClean="0">
                <a:solidFill>
                  <a:schemeClr val="bg1"/>
                </a:solidFill>
                <a:latin typeface="Andalus" panose="02020603050405020304" pitchFamily="18" charset="-78"/>
                <a:cs typeface="Andalus" panose="02020603050405020304" pitchFamily="18" charset="-78"/>
              </a:rPr>
              <a:t>Nous regrettons la fermetur</a:t>
            </a:r>
            <a:r>
              <a:rPr lang="fr-FR" sz="1400" dirty="0">
                <a:solidFill>
                  <a:schemeClr val="bg1"/>
                </a:solidFill>
                <a:latin typeface="Andalus" panose="02020603050405020304" pitchFamily="18" charset="-78"/>
                <a:cs typeface="Andalus" panose="02020603050405020304" pitchFamily="18" charset="-78"/>
              </a:rPr>
              <a:t>e</a:t>
            </a:r>
            <a:r>
              <a:rPr lang="fr-FR" sz="1400" dirty="0" smtClean="0">
                <a:solidFill>
                  <a:schemeClr val="bg1"/>
                </a:solidFill>
                <a:latin typeface="Andalus" panose="02020603050405020304" pitchFamily="18" charset="-78"/>
                <a:cs typeface="Andalus" panose="02020603050405020304" pitchFamily="18" charset="-78"/>
              </a:rPr>
              <a:t> cet automne du primeur Dalla </a:t>
            </a:r>
            <a:r>
              <a:rPr lang="fr-FR" sz="1400" dirty="0" err="1" smtClean="0">
                <a:solidFill>
                  <a:schemeClr val="bg1"/>
                </a:solidFill>
                <a:latin typeface="Andalus" panose="02020603050405020304" pitchFamily="18" charset="-78"/>
                <a:cs typeface="Andalus" panose="02020603050405020304" pitchFamily="18" charset="-78"/>
              </a:rPr>
              <a:t>Zanna</a:t>
            </a:r>
            <a:r>
              <a:rPr lang="fr-FR" sz="1400" dirty="0" smtClean="0">
                <a:solidFill>
                  <a:schemeClr val="bg1"/>
                </a:solidFill>
                <a:latin typeface="Andalus" panose="02020603050405020304" pitchFamily="18" charset="-78"/>
                <a:cs typeface="Andalus" panose="02020603050405020304" pitchFamily="18" charset="-78"/>
              </a:rPr>
              <a:t> et en Décembre de la maison de la presse au centre bourg.</a:t>
            </a:r>
          </a:p>
          <a:p>
            <a:endParaRPr lang="fr-FR" sz="1400" dirty="0" smtClean="0">
              <a:solidFill>
                <a:schemeClr val="bg1"/>
              </a:solidFill>
              <a:latin typeface="Andalus" panose="02020603050405020304" pitchFamily="18" charset="-78"/>
              <a:cs typeface="Andalus" panose="02020603050405020304" pitchFamily="18" charset="-78"/>
            </a:endParaRPr>
          </a:p>
          <a:p>
            <a:pPr algn="just"/>
            <a:endParaRPr lang="fr-FR" sz="1400" b="1" i="1" dirty="0">
              <a:solidFill>
                <a:schemeClr val="bg2"/>
              </a:solidFill>
              <a:latin typeface="Andalus" panose="02020603050405020304" pitchFamily="18" charset="-78"/>
              <a:cs typeface="Andalus" panose="02020603050405020304" pitchFamily="18" charset="-78"/>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905" y="7329264"/>
            <a:ext cx="1285597" cy="171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122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7183" y="200472"/>
            <a:ext cx="5343835" cy="975312"/>
          </a:xfrm>
        </p:spPr>
        <p:txBody>
          <a:bodyPr/>
          <a:lstStyle/>
          <a:p>
            <a:r>
              <a:rPr lang="fr-FR" dirty="0" smtClean="0">
                <a:solidFill>
                  <a:schemeClr val="bg1"/>
                </a:solidFill>
                <a:effectLst>
                  <a:outerShdw blurRad="50800" dist="38100" dir="2700000" algn="tl" rotWithShape="0">
                    <a:srgbClr val="C00000">
                      <a:alpha val="40000"/>
                    </a:srgbClr>
                  </a:outerShdw>
                </a:effectLst>
                <a:latin typeface="Freestyle Script" panose="030804020302050B0404" pitchFamily="66" charset="0"/>
              </a:rPr>
              <a:t>Rochefort s’investit pour les personnes âgées</a:t>
            </a:r>
            <a:endParaRPr lang="fr-FR" dirty="0">
              <a:solidFill>
                <a:schemeClr val="bg1"/>
              </a:solidFill>
            </a:endParaRPr>
          </a:p>
        </p:txBody>
      </p:sp>
      <p:sp>
        <p:nvSpPr>
          <p:cNvPr id="3" name="Espace réservé du contenu 2"/>
          <p:cNvSpPr>
            <a:spLocks noGrp="1"/>
          </p:cNvSpPr>
          <p:nvPr>
            <p:ph idx="1"/>
          </p:nvPr>
        </p:nvSpPr>
        <p:spPr>
          <a:xfrm>
            <a:off x="404664" y="1280593"/>
            <a:ext cx="5760640" cy="7809663"/>
          </a:xfrm>
        </p:spPr>
        <p:txBody>
          <a:bodyPr>
            <a:noAutofit/>
          </a:bodyPr>
          <a:lstStyle/>
          <a:p>
            <a:pPr marL="0" indent="0" algn="just">
              <a:buNone/>
            </a:pPr>
            <a:r>
              <a:rPr lang="fr-FR" sz="1300" b="1" i="1" dirty="0" smtClean="0">
                <a:solidFill>
                  <a:srgbClr val="67B4E5"/>
                </a:solidFill>
                <a:latin typeface="Andalus" panose="02020603050405020304" pitchFamily="18" charset="-78"/>
                <a:cs typeface="Andalus" panose="02020603050405020304" pitchFamily="18" charset="-78"/>
              </a:rPr>
              <a:t>«  </a:t>
            </a:r>
            <a:r>
              <a:rPr lang="fr-FR" sz="1300" b="1" i="1" dirty="0">
                <a:solidFill>
                  <a:srgbClr val="67B4E5"/>
                </a:solidFill>
                <a:latin typeface="Andalus" panose="02020603050405020304" pitchFamily="18" charset="-78"/>
                <a:cs typeface="Andalus" panose="02020603050405020304" pitchFamily="18" charset="-78"/>
              </a:rPr>
              <a:t>Marchons dans nos campagnes </a:t>
            </a:r>
            <a:r>
              <a:rPr lang="fr-FR" sz="1300" b="1" i="1" dirty="0" smtClean="0">
                <a:solidFill>
                  <a:srgbClr val="67B4E5"/>
                </a:solidFill>
                <a:latin typeface="Andalus" panose="02020603050405020304" pitchFamily="18" charset="-78"/>
                <a:cs typeface="Andalus" panose="02020603050405020304" pitchFamily="18" charset="-78"/>
              </a:rPr>
              <a:t>»</a:t>
            </a:r>
          </a:p>
          <a:p>
            <a:pPr marL="0" indent="0" algn="just">
              <a:buNone/>
            </a:pPr>
            <a:r>
              <a:rPr lang="fr-FR" sz="1300" dirty="0" smtClean="0">
                <a:solidFill>
                  <a:schemeClr val="bg1"/>
                </a:solidFill>
                <a:latin typeface="Andalus" panose="02020603050405020304" pitchFamily="18" charset="-78"/>
                <a:cs typeface="Andalus" panose="02020603050405020304" pitchFamily="18" charset="-78"/>
              </a:rPr>
              <a:t>Ce </a:t>
            </a:r>
            <a:r>
              <a:rPr lang="fr-FR" sz="1300" dirty="0">
                <a:solidFill>
                  <a:schemeClr val="bg1"/>
                </a:solidFill>
                <a:latin typeface="Andalus" panose="02020603050405020304" pitchFamily="18" charset="-78"/>
                <a:cs typeface="Andalus" panose="02020603050405020304" pitchFamily="18" charset="-78"/>
              </a:rPr>
              <a:t>projet </a:t>
            </a:r>
            <a:r>
              <a:rPr lang="fr-FR" sz="1300" dirty="0" smtClean="0">
                <a:solidFill>
                  <a:schemeClr val="bg1"/>
                </a:solidFill>
                <a:latin typeface="Andalus" panose="02020603050405020304" pitchFamily="18" charset="-78"/>
                <a:cs typeface="Andalus" panose="02020603050405020304" pitchFamily="18" charset="-78"/>
              </a:rPr>
              <a:t>est initié </a:t>
            </a:r>
            <a:r>
              <a:rPr lang="fr-FR" sz="1300" dirty="0">
                <a:solidFill>
                  <a:schemeClr val="bg1"/>
                </a:solidFill>
                <a:latin typeface="Andalus" panose="02020603050405020304" pitchFamily="18" charset="-78"/>
                <a:cs typeface="Andalus" panose="02020603050405020304" pitchFamily="18" charset="-78"/>
              </a:rPr>
              <a:t>par le CROMS et le Groupe associatif </a:t>
            </a:r>
            <a:r>
              <a:rPr lang="fr-FR" sz="1300" dirty="0" err="1">
                <a:solidFill>
                  <a:schemeClr val="bg1"/>
                </a:solidFill>
                <a:latin typeface="Andalus" panose="02020603050405020304" pitchFamily="18" charset="-78"/>
                <a:cs typeface="Andalus" panose="02020603050405020304" pitchFamily="18" charset="-78"/>
              </a:rPr>
              <a:t>Siel</a:t>
            </a:r>
            <a:r>
              <a:rPr lang="fr-FR" sz="1300" dirty="0">
                <a:solidFill>
                  <a:schemeClr val="bg1"/>
                </a:solidFill>
                <a:latin typeface="Andalus" panose="02020603050405020304" pitchFamily="18" charset="-78"/>
                <a:cs typeface="Andalus" panose="02020603050405020304" pitchFamily="18" charset="-78"/>
              </a:rPr>
              <a:t> Bleu qui proposent des marches avec bâtons encadrées par des professionnels </a:t>
            </a:r>
            <a:r>
              <a:rPr lang="fr-FR" sz="1300" b="1" i="1" dirty="0">
                <a:solidFill>
                  <a:schemeClr val="bg1"/>
                </a:solidFill>
                <a:latin typeface="Andalus" panose="02020603050405020304" pitchFamily="18" charset="-78"/>
                <a:cs typeface="Andalus" panose="02020603050405020304" pitchFamily="18" charset="-78"/>
              </a:rPr>
              <a:t>les jeudis matins de 10h à </a:t>
            </a:r>
            <a:r>
              <a:rPr lang="fr-FR" sz="1300" b="1" i="1" dirty="0" smtClean="0">
                <a:solidFill>
                  <a:schemeClr val="bg1"/>
                </a:solidFill>
                <a:latin typeface="Andalus" panose="02020603050405020304" pitchFamily="18" charset="-78"/>
                <a:cs typeface="Andalus" panose="02020603050405020304" pitchFamily="18" charset="-78"/>
              </a:rPr>
              <a:t>12h </a:t>
            </a:r>
            <a:r>
              <a:rPr lang="fr-FR" sz="1300" dirty="0">
                <a:solidFill>
                  <a:schemeClr val="bg1"/>
                </a:solidFill>
                <a:latin typeface="Andalus" panose="02020603050405020304" pitchFamily="18" charset="-78"/>
                <a:cs typeface="Andalus" panose="02020603050405020304" pitchFamily="18" charset="-78"/>
              </a:rPr>
              <a:t>(hors vacances scolaires) devant la salle de la nouvelle mairie. Les jours de mauvais temps, des séances d’activités physiques adaptées seront prévues en </a:t>
            </a:r>
            <a:r>
              <a:rPr lang="fr-FR" sz="1300" dirty="0" smtClean="0">
                <a:solidFill>
                  <a:schemeClr val="bg1"/>
                </a:solidFill>
                <a:latin typeface="Andalus" panose="02020603050405020304" pitchFamily="18" charset="-78"/>
                <a:cs typeface="Andalus" panose="02020603050405020304" pitchFamily="18" charset="-78"/>
              </a:rPr>
              <a:t>salle.</a:t>
            </a:r>
            <a:r>
              <a:rPr lang="fr-FR" sz="1300" dirty="0">
                <a:solidFill>
                  <a:schemeClr val="bg1"/>
                </a:solidFill>
                <a:latin typeface="Andalus" panose="02020603050405020304" pitchFamily="18" charset="-78"/>
                <a:cs typeface="Andalus" panose="02020603050405020304" pitchFamily="18" charset="-78"/>
              </a:rPr>
              <a:t> </a:t>
            </a:r>
            <a:r>
              <a:rPr lang="fr-FR" sz="1300" dirty="0" smtClean="0">
                <a:solidFill>
                  <a:schemeClr val="bg1"/>
                </a:solidFill>
                <a:latin typeface="Andalus" panose="02020603050405020304" pitchFamily="18" charset="-78"/>
                <a:cs typeface="Andalus" panose="02020603050405020304" pitchFamily="18" charset="-78"/>
              </a:rPr>
              <a:t>Les </a:t>
            </a:r>
            <a:r>
              <a:rPr lang="fr-FR" sz="1300" dirty="0">
                <a:solidFill>
                  <a:schemeClr val="bg1"/>
                </a:solidFill>
                <a:latin typeface="Andalus" panose="02020603050405020304" pitchFamily="18" charset="-78"/>
                <a:cs typeface="Andalus" panose="02020603050405020304" pitchFamily="18" charset="-78"/>
              </a:rPr>
              <a:t>personnes de plus de 60 ans </a:t>
            </a:r>
            <a:r>
              <a:rPr lang="fr-FR" sz="1300" dirty="0" smtClean="0">
                <a:solidFill>
                  <a:schemeClr val="bg1"/>
                </a:solidFill>
                <a:latin typeface="Andalus" panose="02020603050405020304" pitchFamily="18" charset="-78"/>
                <a:cs typeface="Andalus" panose="02020603050405020304" pitchFamily="18" charset="-78"/>
              </a:rPr>
              <a:t>sont </a:t>
            </a:r>
            <a:r>
              <a:rPr lang="fr-FR" sz="1300" dirty="0">
                <a:solidFill>
                  <a:schemeClr val="bg1"/>
                </a:solidFill>
                <a:latin typeface="Andalus" panose="02020603050405020304" pitchFamily="18" charset="-78"/>
                <a:cs typeface="Andalus" panose="02020603050405020304" pitchFamily="18" charset="-78"/>
              </a:rPr>
              <a:t>les bienvenues pour venir partager un moment convivial. Ces séances sont entièrement </a:t>
            </a:r>
            <a:r>
              <a:rPr lang="fr-FR" sz="1300" dirty="0" smtClean="0">
                <a:solidFill>
                  <a:schemeClr val="bg1"/>
                </a:solidFill>
                <a:latin typeface="Andalus" panose="02020603050405020304" pitchFamily="18" charset="-78"/>
                <a:cs typeface="Andalus" panose="02020603050405020304" pitchFamily="18" charset="-78"/>
              </a:rPr>
              <a:t>gratuites. Demander </a:t>
            </a:r>
            <a:r>
              <a:rPr lang="fr-FR" sz="1300" dirty="0">
                <a:solidFill>
                  <a:schemeClr val="bg1"/>
                </a:solidFill>
                <a:latin typeface="Andalus" panose="02020603050405020304" pitchFamily="18" charset="-78"/>
                <a:cs typeface="Andalus" panose="02020603050405020304" pitchFamily="18" charset="-78"/>
              </a:rPr>
              <a:t>Renaud.</a:t>
            </a:r>
          </a:p>
          <a:p>
            <a:pPr marL="0" indent="0" algn="just">
              <a:buNone/>
            </a:pPr>
            <a:endParaRPr lang="fr-FR" sz="1300" b="1" dirty="0" smtClean="0">
              <a:solidFill>
                <a:schemeClr val="bg1"/>
              </a:solidFill>
              <a:latin typeface="Andalus" panose="02020603050405020304" pitchFamily="18" charset="-78"/>
              <a:cs typeface="Andalus" panose="02020603050405020304" pitchFamily="18" charset="-78"/>
            </a:endParaRPr>
          </a:p>
          <a:p>
            <a:pPr marL="0" indent="0" algn="just">
              <a:buNone/>
            </a:pPr>
            <a:r>
              <a:rPr lang="fr-FR" sz="1300" b="1" i="1" dirty="0" smtClean="0">
                <a:solidFill>
                  <a:srgbClr val="67B4E5"/>
                </a:solidFill>
                <a:latin typeface="Andalus" panose="02020603050405020304" pitchFamily="18" charset="-78"/>
                <a:cs typeface="Andalus" panose="02020603050405020304" pitchFamily="18" charset="-78"/>
              </a:rPr>
              <a:t>« Activités </a:t>
            </a:r>
            <a:r>
              <a:rPr lang="fr-FR" sz="1300" b="1" i="1" dirty="0">
                <a:solidFill>
                  <a:srgbClr val="67B4E5"/>
                </a:solidFill>
                <a:latin typeface="Andalus" panose="02020603050405020304" pitchFamily="18" charset="-78"/>
                <a:cs typeface="Andalus" panose="02020603050405020304" pitchFamily="18" charset="-78"/>
              </a:rPr>
              <a:t>physiques adaptées à </a:t>
            </a:r>
            <a:r>
              <a:rPr lang="fr-FR" sz="1300" b="1" i="1" dirty="0" smtClean="0">
                <a:solidFill>
                  <a:srgbClr val="67B4E5"/>
                </a:solidFill>
                <a:latin typeface="Andalus" panose="02020603050405020304" pitchFamily="18" charset="-78"/>
                <a:cs typeface="Andalus" panose="02020603050405020304" pitchFamily="18" charset="-78"/>
              </a:rPr>
              <a:t>Rochefort »</a:t>
            </a:r>
            <a:endParaRPr lang="fr-FR" sz="1300" b="1" i="1" dirty="0">
              <a:solidFill>
                <a:srgbClr val="67B4E5"/>
              </a:solidFill>
              <a:latin typeface="Andalus" panose="02020603050405020304" pitchFamily="18" charset="-78"/>
              <a:cs typeface="Andalus" panose="02020603050405020304" pitchFamily="18" charset="-78"/>
            </a:endParaRPr>
          </a:p>
          <a:p>
            <a:pPr marL="0" indent="0" algn="just">
              <a:buNone/>
            </a:pPr>
            <a:r>
              <a:rPr lang="fr-FR" sz="1300" dirty="0" smtClean="0">
                <a:solidFill>
                  <a:schemeClr val="bg1"/>
                </a:solidFill>
                <a:latin typeface="Andalus" panose="02020603050405020304" pitchFamily="18" charset="-78"/>
                <a:cs typeface="Andalus" panose="02020603050405020304" pitchFamily="18" charset="-78"/>
              </a:rPr>
              <a:t>Avec </a:t>
            </a:r>
            <a:r>
              <a:rPr lang="fr-FR" sz="1300" dirty="0">
                <a:solidFill>
                  <a:schemeClr val="bg1"/>
                </a:solidFill>
                <a:latin typeface="Andalus" panose="02020603050405020304" pitchFamily="18" charset="-78"/>
                <a:cs typeface="Andalus" panose="02020603050405020304" pitchFamily="18" charset="-78"/>
              </a:rPr>
              <a:t>le soutien du </a:t>
            </a:r>
            <a:r>
              <a:rPr lang="fr-FR" sz="1300" dirty="0" smtClean="0">
                <a:solidFill>
                  <a:schemeClr val="bg1"/>
                </a:solidFill>
                <a:latin typeface="Andalus" panose="02020603050405020304" pitchFamily="18" charset="-78"/>
                <a:cs typeface="Andalus" panose="02020603050405020304" pitchFamily="18" charset="-78"/>
              </a:rPr>
              <a:t>Conseil Départemental </a:t>
            </a:r>
            <a:r>
              <a:rPr lang="fr-FR" sz="1300" dirty="0">
                <a:solidFill>
                  <a:schemeClr val="bg1"/>
                </a:solidFill>
                <a:latin typeface="Andalus" panose="02020603050405020304" pitchFamily="18" charset="-78"/>
                <a:cs typeface="Andalus" panose="02020603050405020304" pitchFamily="18" charset="-78"/>
              </a:rPr>
              <a:t>et la Conférence des Financeurs, le Groupe associatif </a:t>
            </a:r>
            <a:r>
              <a:rPr lang="fr-FR" sz="1300" dirty="0" err="1">
                <a:solidFill>
                  <a:schemeClr val="bg1"/>
                </a:solidFill>
                <a:latin typeface="Andalus" panose="02020603050405020304" pitchFamily="18" charset="-78"/>
                <a:cs typeface="Andalus" panose="02020603050405020304" pitchFamily="18" charset="-78"/>
              </a:rPr>
              <a:t>Siel</a:t>
            </a:r>
            <a:r>
              <a:rPr lang="fr-FR" sz="1300" dirty="0">
                <a:solidFill>
                  <a:schemeClr val="bg1"/>
                </a:solidFill>
                <a:latin typeface="Andalus" panose="02020603050405020304" pitchFamily="18" charset="-78"/>
                <a:cs typeface="Andalus" panose="02020603050405020304" pitchFamily="18" charset="-78"/>
              </a:rPr>
              <a:t> </a:t>
            </a:r>
            <a:r>
              <a:rPr lang="fr-FR" sz="1300">
                <a:solidFill>
                  <a:schemeClr val="bg1"/>
                </a:solidFill>
                <a:latin typeface="Andalus" panose="02020603050405020304" pitchFamily="18" charset="-78"/>
                <a:cs typeface="Andalus" panose="02020603050405020304" pitchFamily="18" charset="-78"/>
              </a:rPr>
              <a:t>Bleu </a:t>
            </a:r>
            <a:r>
              <a:rPr lang="fr-FR" sz="1300" smtClean="0">
                <a:solidFill>
                  <a:schemeClr val="bg1"/>
                </a:solidFill>
                <a:latin typeface="Andalus" panose="02020603050405020304" pitchFamily="18" charset="-78"/>
                <a:cs typeface="Andalus" panose="02020603050405020304" pitchFamily="18" charset="-78"/>
              </a:rPr>
              <a:t>propose </a:t>
            </a:r>
            <a:r>
              <a:rPr lang="fr-FR" sz="1300" dirty="0">
                <a:solidFill>
                  <a:schemeClr val="bg1"/>
                </a:solidFill>
                <a:latin typeface="Andalus" panose="02020603050405020304" pitchFamily="18" charset="-78"/>
                <a:cs typeface="Andalus" panose="02020603050405020304" pitchFamily="18" charset="-78"/>
              </a:rPr>
              <a:t>des séances d’activités physiques adaptées tous </a:t>
            </a:r>
            <a:r>
              <a:rPr lang="fr-FR" sz="1300" b="1" i="1" dirty="0">
                <a:solidFill>
                  <a:schemeClr val="bg1"/>
                </a:solidFill>
                <a:latin typeface="Andalus" panose="02020603050405020304" pitchFamily="18" charset="-78"/>
                <a:cs typeface="Andalus" panose="02020603050405020304" pitchFamily="18" charset="-78"/>
              </a:rPr>
              <a:t>les vendredis après midi de 14h30 à 15h30 </a:t>
            </a:r>
            <a:r>
              <a:rPr lang="fr-FR" sz="1300" dirty="0">
                <a:solidFill>
                  <a:schemeClr val="bg1"/>
                </a:solidFill>
                <a:latin typeface="Andalus" panose="02020603050405020304" pitchFamily="18" charset="-78"/>
                <a:cs typeface="Andalus" panose="02020603050405020304" pitchFamily="18" charset="-78"/>
              </a:rPr>
              <a:t>(hors vacances scolaires) à la salle polyvalente de </a:t>
            </a:r>
            <a:r>
              <a:rPr lang="fr-FR" sz="1300" dirty="0" smtClean="0">
                <a:solidFill>
                  <a:schemeClr val="bg1"/>
                </a:solidFill>
                <a:latin typeface="Andalus" panose="02020603050405020304" pitchFamily="18" charset="-78"/>
                <a:cs typeface="Andalus" panose="02020603050405020304" pitchFamily="18" charset="-78"/>
              </a:rPr>
              <a:t>Rochefort-Montagne</a:t>
            </a:r>
            <a:r>
              <a:rPr lang="fr-FR" sz="1300" dirty="0">
                <a:solidFill>
                  <a:schemeClr val="bg1"/>
                </a:solidFill>
                <a:latin typeface="Andalus" panose="02020603050405020304" pitchFamily="18" charset="-78"/>
                <a:cs typeface="Andalus" panose="02020603050405020304" pitchFamily="18" charset="-78"/>
              </a:rPr>
              <a:t>.</a:t>
            </a:r>
          </a:p>
          <a:p>
            <a:pPr marL="0" indent="0" algn="just">
              <a:buNone/>
            </a:pPr>
            <a:r>
              <a:rPr lang="fr-FR" sz="1300" dirty="0" smtClean="0">
                <a:solidFill>
                  <a:schemeClr val="bg1"/>
                </a:solidFill>
                <a:latin typeface="Andalus" panose="02020603050405020304" pitchFamily="18" charset="-78"/>
                <a:cs typeface="Andalus" panose="02020603050405020304" pitchFamily="18" charset="-78"/>
              </a:rPr>
              <a:t>Ces </a:t>
            </a:r>
            <a:r>
              <a:rPr lang="fr-FR" sz="1300" dirty="0">
                <a:solidFill>
                  <a:schemeClr val="bg1"/>
                </a:solidFill>
                <a:latin typeface="Andalus" panose="02020603050405020304" pitchFamily="18" charset="-78"/>
                <a:cs typeface="Andalus" panose="02020603050405020304" pitchFamily="18" charset="-78"/>
              </a:rPr>
              <a:t>séances ont pour but d’apporter les bonnes pratiques en terme d’activité physique et de réaliser les exercices dans une ambiance conviviale. Des bilans physiques individuels pourront être effectués sur demande auprès de notre intervenant. Vous pourrez le rencontrer sur ses créneaux d’intervention (14h30 à 15h30 à la salle polyvalente). </a:t>
            </a:r>
            <a:r>
              <a:rPr lang="fr-FR" sz="1300" dirty="0" smtClean="0">
                <a:solidFill>
                  <a:schemeClr val="bg1"/>
                </a:solidFill>
                <a:latin typeface="Andalus" panose="02020603050405020304" pitchFamily="18" charset="-78"/>
                <a:cs typeface="Andalus" panose="02020603050405020304" pitchFamily="18" charset="-78"/>
              </a:rPr>
              <a:t>Demander </a:t>
            </a:r>
            <a:r>
              <a:rPr lang="fr-FR" sz="1300" dirty="0">
                <a:solidFill>
                  <a:schemeClr val="bg1"/>
                </a:solidFill>
                <a:latin typeface="Andalus" panose="02020603050405020304" pitchFamily="18" charset="-78"/>
                <a:cs typeface="Andalus" panose="02020603050405020304" pitchFamily="18" charset="-78"/>
              </a:rPr>
              <a:t>Jérôme.</a:t>
            </a:r>
          </a:p>
          <a:p>
            <a:pPr marL="0" indent="0" algn="just">
              <a:buNone/>
            </a:pPr>
            <a:endParaRPr lang="fr-FR" sz="1300" b="1" dirty="0" smtClean="0">
              <a:solidFill>
                <a:schemeClr val="bg1"/>
              </a:solidFill>
              <a:latin typeface="Andalus" panose="02020603050405020304" pitchFamily="18" charset="-78"/>
              <a:cs typeface="Andalus" panose="02020603050405020304" pitchFamily="18" charset="-78"/>
            </a:endParaRPr>
          </a:p>
          <a:p>
            <a:pPr marL="0" indent="0" algn="just">
              <a:buNone/>
            </a:pPr>
            <a:r>
              <a:rPr lang="fr-FR" sz="1300" b="1" i="1" dirty="0" smtClean="0">
                <a:solidFill>
                  <a:srgbClr val="67B4E5"/>
                </a:solidFill>
                <a:latin typeface="Andalus" panose="02020603050405020304" pitchFamily="18" charset="-78"/>
                <a:cs typeface="Andalus" panose="02020603050405020304" pitchFamily="18" charset="-78"/>
              </a:rPr>
              <a:t>« Journée de sensibilisation aux risques routiers </a:t>
            </a:r>
            <a:r>
              <a:rPr lang="fr-FR" sz="1300" b="1" i="1" dirty="0">
                <a:solidFill>
                  <a:srgbClr val="67B4E5"/>
                </a:solidFill>
                <a:latin typeface="Andalus" panose="02020603050405020304" pitchFamily="18" charset="-78"/>
                <a:cs typeface="Andalus" panose="02020603050405020304" pitchFamily="18" charset="-78"/>
              </a:rPr>
              <a:t>»</a:t>
            </a:r>
          </a:p>
          <a:p>
            <a:pPr marL="0" indent="0" algn="just">
              <a:buNone/>
            </a:pPr>
            <a:r>
              <a:rPr lang="fr-FR" sz="1300" dirty="0" smtClean="0">
                <a:solidFill>
                  <a:schemeClr val="bg1"/>
                </a:solidFill>
                <a:latin typeface="Andalus" panose="02020603050405020304" pitchFamily="18" charset="-78"/>
                <a:cs typeface="Andalus" panose="02020603050405020304" pitchFamily="18" charset="-78"/>
              </a:rPr>
              <a:t>La Poste organise le </a:t>
            </a:r>
            <a:r>
              <a:rPr lang="fr-FR" sz="1300" b="1" i="1" dirty="0" smtClean="0">
                <a:solidFill>
                  <a:schemeClr val="bg1"/>
                </a:solidFill>
                <a:latin typeface="Andalus" panose="02020603050405020304" pitchFamily="18" charset="-78"/>
                <a:cs typeface="Andalus" panose="02020603050405020304" pitchFamily="18" charset="-78"/>
              </a:rPr>
              <a:t>18 janvier 2019 à la salle polyvalente </a:t>
            </a:r>
            <a:r>
              <a:rPr lang="fr-FR" sz="1300" dirty="0" smtClean="0">
                <a:solidFill>
                  <a:schemeClr val="bg1"/>
                </a:solidFill>
                <a:latin typeface="Andalus" panose="02020603050405020304" pitchFamily="18" charset="-78"/>
                <a:cs typeface="Andalus" panose="02020603050405020304" pitchFamily="18" charset="-78"/>
              </a:rPr>
              <a:t>une journée de prévention aux risques routiers pour les personnes âgées de plus de 60 ans.</a:t>
            </a:r>
          </a:p>
          <a:p>
            <a:pPr marL="0" indent="0" algn="just">
              <a:buNone/>
            </a:pPr>
            <a:r>
              <a:rPr lang="fr-FR" sz="1300" dirty="0" smtClean="0">
                <a:solidFill>
                  <a:schemeClr val="bg1"/>
                </a:solidFill>
                <a:latin typeface="Andalus" panose="02020603050405020304" pitchFamily="18" charset="-78"/>
                <a:cs typeface="Andalus" panose="02020603050405020304" pitchFamily="18" charset="-78"/>
              </a:rPr>
              <a:t>Celles-ci pourront faire des tests de conduite et de code pour évaluer le confort de conduite et la sécurité.</a:t>
            </a:r>
          </a:p>
          <a:p>
            <a:pPr marL="0" indent="0" algn="just">
              <a:buNone/>
            </a:pPr>
            <a:r>
              <a:rPr lang="fr-FR" sz="1300" dirty="0" smtClean="0">
                <a:solidFill>
                  <a:schemeClr val="bg1"/>
                </a:solidFill>
                <a:latin typeface="Andalus" panose="02020603050405020304" pitchFamily="18" charset="-78"/>
                <a:cs typeface="Andalus" panose="02020603050405020304" pitchFamily="18" charset="-78"/>
              </a:rPr>
              <a:t>Dispositif entièrement gratuit, il suffit de s’inscrire à une des deux sessions (matin de 9h à 12h30 ou après-midi de 14h à 17h30) :</a:t>
            </a:r>
          </a:p>
          <a:p>
            <a:pPr marL="0" indent="0" algn="just">
              <a:buNone/>
            </a:pPr>
            <a:r>
              <a:rPr lang="fr-FR" sz="1300" dirty="0">
                <a:solidFill>
                  <a:schemeClr val="bg1"/>
                </a:solidFill>
                <a:latin typeface="Andalus" panose="02020603050405020304" pitchFamily="18" charset="-78"/>
                <a:cs typeface="Andalus" panose="02020603050405020304" pitchFamily="18" charset="-78"/>
              </a:rPr>
              <a:t>	</a:t>
            </a:r>
            <a:r>
              <a:rPr lang="fr-FR" sz="1300" dirty="0" smtClean="0">
                <a:solidFill>
                  <a:schemeClr val="bg1"/>
                </a:solidFill>
                <a:latin typeface="Andalus" panose="02020603050405020304" pitchFamily="18" charset="-78"/>
                <a:cs typeface="Andalus" panose="02020603050405020304" pitchFamily="18" charset="-78"/>
              </a:rPr>
              <a:t>- soit par téléphone au 06 33 76 12 75</a:t>
            </a:r>
          </a:p>
          <a:p>
            <a:pPr marL="0" indent="0" algn="just">
              <a:buNone/>
            </a:pPr>
            <a:r>
              <a:rPr lang="fr-FR" sz="1300" dirty="0" smtClean="0">
                <a:solidFill>
                  <a:schemeClr val="bg1"/>
                </a:solidFill>
                <a:latin typeface="Andalus" panose="02020603050405020304" pitchFamily="18" charset="-78"/>
                <a:cs typeface="Andalus" panose="02020603050405020304" pitchFamily="18" charset="-78"/>
              </a:rPr>
              <a:t>	- soit par mail:  </a:t>
            </a:r>
            <a:r>
              <a:rPr lang="fr-FR" sz="1300" dirty="0" smtClean="0">
                <a:solidFill>
                  <a:schemeClr val="bg1"/>
                </a:solidFill>
                <a:latin typeface="Andalus" panose="02020603050405020304" pitchFamily="18" charset="-78"/>
                <a:cs typeface="Andalus" panose="02020603050405020304" pitchFamily="18" charset="-78"/>
                <a:hlinkClick r:id="rId2"/>
              </a:rPr>
              <a:t>claudine.coront-ducluzeau@laposte.fr</a:t>
            </a:r>
            <a:endParaRPr lang="fr-FR" sz="1300" dirty="0" smtClean="0">
              <a:solidFill>
                <a:schemeClr val="bg1"/>
              </a:solidFill>
              <a:latin typeface="Andalus" panose="02020603050405020304" pitchFamily="18" charset="-78"/>
              <a:cs typeface="Andalus" panose="02020603050405020304" pitchFamily="18" charset="-78"/>
            </a:endParaRPr>
          </a:p>
          <a:p>
            <a:pPr algn="just"/>
            <a:endParaRPr lang="fr-FR" sz="1300" dirty="0">
              <a:solidFill>
                <a:schemeClr val="bg1"/>
              </a:solidFill>
              <a:latin typeface="Andalus" panose="02020603050405020304" pitchFamily="18" charset="-78"/>
              <a:cs typeface="Andalus" panose="02020603050405020304" pitchFamily="18" charset="-78"/>
            </a:endParaRPr>
          </a:p>
        </p:txBody>
      </p:sp>
      <p:pic>
        <p:nvPicPr>
          <p:cNvPr id="5" name="Picture 2" descr="Résultat de recherche d'images pour &quot;FLOCON de neig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6682" y="8769425"/>
            <a:ext cx="720080" cy="82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0290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3596</TotalTime>
  <Words>1848</Words>
  <Application>Microsoft Office PowerPoint</Application>
  <PresentationFormat>Format A4 (210 x 297 mm)</PresentationFormat>
  <Paragraphs>294</Paragraphs>
  <Slides>16</Slides>
  <Notes>2</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Winter</vt:lpstr>
      <vt:lpstr>Rochefort-Montagne  </vt:lpstr>
      <vt:lpstr>Mot du Maire</vt:lpstr>
      <vt:lpstr> Rétrospectives festives de l’année 2018</vt:lpstr>
      <vt:lpstr>Où en sont les travaux de la commune ? A l’école :  La Garderie et la cantine scolaires sont terminées</vt:lpstr>
      <vt:lpstr>Présentation PowerPoint</vt:lpstr>
      <vt:lpstr>Présentation PowerPoint</vt:lpstr>
      <vt:lpstr>Présentation PowerPoint</vt:lpstr>
      <vt:lpstr>Présentation PowerPoint</vt:lpstr>
      <vt:lpstr>Rochefort s’investit pour les personnes âgées</vt:lpstr>
      <vt:lpstr>La bibliothèque municipale devient  médiathèque intercommunale </vt:lpstr>
      <vt:lpstr>Interview de Claire Gourlet  propriétaire du «Chien qui louche» </vt:lpstr>
      <vt:lpstr> Les services à la personne  de la Communauté de Communes Dômes-Sancy-Artense </vt:lpstr>
      <vt:lpstr>Office de Tourisme Auvergne Volcans Sancy</vt:lpstr>
      <vt:lpstr> L’urbanisme dans tous ses états !</vt:lpstr>
      <vt:lpstr>Présentation PowerPoint</vt:lpstr>
      <vt:lpstr>Les dates à retenir pour 2019</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Rochefort-Montagne</dc:title>
  <dc:creator>Propriétaire</dc:creator>
  <cp:lastModifiedBy>Propriétaire</cp:lastModifiedBy>
  <cp:revision>395</cp:revision>
  <cp:lastPrinted>2018-12-27T14:23:26Z</cp:lastPrinted>
  <dcterms:created xsi:type="dcterms:W3CDTF">2017-10-18T11:28:38Z</dcterms:created>
  <dcterms:modified xsi:type="dcterms:W3CDTF">2018-12-31T15:48:43Z</dcterms:modified>
</cp:coreProperties>
</file>